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3"/>
  </p:notesMasterIdLst>
  <p:handoutMasterIdLst>
    <p:handoutMasterId r:id="rId64"/>
  </p:handoutMasterIdLst>
  <p:sldIdLst>
    <p:sldId id="257" r:id="rId2"/>
    <p:sldId id="340" r:id="rId3"/>
    <p:sldId id="341" r:id="rId4"/>
    <p:sldId id="261" r:id="rId5"/>
    <p:sldId id="342" r:id="rId6"/>
    <p:sldId id="343" r:id="rId7"/>
    <p:sldId id="265" r:id="rId8"/>
    <p:sldId id="267" r:id="rId9"/>
    <p:sldId id="268" r:id="rId10"/>
    <p:sldId id="269" r:id="rId11"/>
    <p:sldId id="271" r:id="rId12"/>
    <p:sldId id="272" r:id="rId13"/>
    <p:sldId id="273" r:id="rId14"/>
    <p:sldId id="275" r:id="rId15"/>
    <p:sldId id="276" r:id="rId16"/>
    <p:sldId id="277" r:id="rId17"/>
    <p:sldId id="279" r:id="rId18"/>
    <p:sldId id="280" r:id="rId19"/>
    <p:sldId id="281" r:id="rId20"/>
    <p:sldId id="283" r:id="rId21"/>
    <p:sldId id="284" r:id="rId22"/>
    <p:sldId id="285" r:id="rId23"/>
    <p:sldId id="288" r:id="rId24"/>
    <p:sldId id="289" r:id="rId25"/>
    <p:sldId id="290" r:id="rId26"/>
    <p:sldId id="292" r:id="rId27"/>
    <p:sldId id="293" r:id="rId28"/>
    <p:sldId id="294" r:id="rId29"/>
    <p:sldId id="296" r:id="rId30"/>
    <p:sldId id="297" r:id="rId31"/>
    <p:sldId id="298" r:id="rId32"/>
    <p:sldId id="300" r:id="rId33"/>
    <p:sldId id="301" r:id="rId34"/>
    <p:sldId id="302" r:id="rId35"/>
    <p:sldId id="304" r:id="rId36"/>
    <p:sldId id="305" r:id="rId37"/>
    <p:sldId id="306" r:id="rId38"/>
    <p:sldId id="308" r:id="rId39"/>
    <p:sldId id="309" r:id="rId40"/>
    <p:sldId id="310" r:id="rId41"/>
    <p:sldId id="312" r:id="rId42"/>
    <p:sldId id="313" r:id="rId43"/>
    <p:sldId id="314" r:id="rId44"/>
    <p:sldId id="316" r:id="rId45"/>
    <p:sldId id="317" r:id="rId46"/>
    <p:sldId id="318" r:id="rId47"/>
    <p:sldId id="320" r:id="rId48"/>
    <p:sldId id="321" r:id="rId49"/>
    <p:sldId id="322" r:id="rId50"/>
    <p:sldId id="346" r:id="rId51"/>
    <p:sldId id="347" r:id="rId52"/>
    <p:sldId id="326" r:id="rId53"/>
    <p:sldId id="344" r:id="rId54"/>
    <p:sldId id="345" r:id="rId55"/>
    <p:sldId id="330" r:id="rId56"/>
    <p:sldId id="333" r:id="rId57"/>
    <p:sldId id="334" r:id="rId58"/>
    <p:sldId id="335" r:id="rId59"/>
    <p:sldId id="337" r:id="rId60"/>
    <p:sldId id="338" r:id="rId61"/>
    <p:sldId id="339" r:id="rId62"/>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1" autoAdjust="0"/>
    <p:restoredTop sz="94451" autoAdjust="0"/>
  </p:normalViewPr>
  <p:slideViewPr>
    <p:cSldViewPr>
      <p:cViewPr>
        <p:scale>
          <a:sx n="100" d="100"/>
          <a:sy n="100" d="100"/>
        </p:scale>
        <p:origin x="-1380" y="-21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11/27/2013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11/27/2013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p:nvPicPr>
        <p:blipFill>
          <a:blip r:embed="rId8" cstate="email">
            <a:extLst>
              <a:ext uri="{28A0092B-C50C-407E-A947-70E740481C1C}">
                <a14:useLocalDpi xmlns=""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9" cstate="email">
            <a:extLst>
              <a:ext uri="{28A0092B-C50C-407E-A947-70E740481C1C}">
                <a14:useLocalDpi xmlns=""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0" cstate="print">
            <a:extLst>
              <a:ext uri="{BEBA8EAE-BF5A-486C-A8C5-ECC9F3942E4B}">
                <a14:imgProps xmlns="" xmlns:a14="http://schemas.microsoft.com/office/drawing/2010/main">
                  <a14:imgLayer r:embed="rId11">
                    <a14:imgEffect>
                      <a14:brightnessContrast bright="20000"/>
                    </a14:imgEffect>
                  </a14:imgLayer>
                </a14:imgProps>
              </a:ext>
              <a:ext uri="{28A0092B-C50C-407E-A947-70E740481C1C}">
                <a14:useLocalDpi xmlns=""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dvb.org/standards/factsheets" TargetMode="External"/><Relationship Id="rId2" Type="http://schemas.openxmlformats.org/officeDocument/2006/relationships/hyperlink" Target="http://en.wikipedia.org/wiki/Digital_Video_Broadcast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6" Type="http://schemas.openxmlformats.org/officeDocument/2006/relationships/image" Target="../media/image28.gif"/><Relationship Id="rId1" Type="http://schemas.openxmlformats.org/officeDocument/2006/relationships/slideLayout" Target="../slideLayouts/slideLayout4.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en.wikipedia.org/wiki/Operating_syste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en.wikipedia.org/wiki/Rapid_application_developmen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8.png"/><Relationship Id="rId3" Type="http://schemas.microsoft.com/office/2007/relationships/hdphoto" Target="../media/hdphoto3.wdp"/><Relationship Id="rId7" Type="http://schemas.openxmlformats.org/officeDocument/2006/relationships/image" Target="../media/image33.jpeg"/><Relationship Id="rId12" Type="http://schemas.openxmlformats.org/officeDocument/2006/relationships/image" Target="../media/image37.jpeg"/><Relationship Id="rId2" Type="http://schemas.openxmlformats.org/officeDocument/2006/relationships/image" Target="../media/image30.jpeg"/><Relationship Id="rId1" Type="http://schemas.openxmlformats.org/officeDocument/2006/relationships/slideLayout" Target="../slideLayouts/slideLayout4.xml"/><Relationship Id="rId6" Type="http://schemas.openxmlformats.org/officeDocument/2006/relationships/image" Target="../media/image32.jpeg"/><Relationship Id="rId11" Type="http://schemas.openxmlformats.org/officeDocument/2006/relationships/image" Target="../media/image36.jpeg"/><Relationship Id="rId5" Type="http://schemas.microsoft.com/office/2007/relationships/hdphoto" Target="../media/hdphoto4.wdp"/><Relationship Id="rId10" Type="http://schemas.openxmlformats.org/officeDocument/2006/relationships/image" Target="../media/image35.jpeg"/><Relationship Id="rId4" Type="http://schemas.openxmlformats.org/officeDocument/2006/relationships/image" Target="../media/image31.jpeg"/><Relationship Id="rId9"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tuj.asenevtsi.com/Media/M18.htm" TargetMode="External"/><Relationship Id="rId2" Type="http://schemas.openxmlformats.org/officeDocument/2006/relationships/hyperlink" Target="http://en.wikipedia.org/wiki/Data_compression" TargetMode="External"/><Relationship Id="rId1" Type="http://schemas.openxmlformats.org/officeDocument/2006/relationships/slideLayout" Target="../slideLayouts/slideLayout2.xml"/><Relationship Id="rId4" Type="http://schemas.openxmlformats.org/officeDocument/2006/relationships/hyperlink" Target="http://www.computers.bg/teoriq_na_kompresiqta.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encoding.spec.whatwg.org/" TargetMode="External"/><Relationship Id="rId2" Type="http://schemas.openxmlformats.org/officeDocument/2006/relationships/hyperlink" Target="http://en.wikipedia.org/wiki/UTF-8" TargetMode="External"/><Relationship Id="rId1" Type="http://schemas.openxmlformats.org/officeDocument/2006/relationships/slideLayout" Target="../slideLayouts/slideLayout2.xml"/><Relationship Id="rId4" Type="http://schemas.openxmlformats.org/officeDocument/2006/relationships/hyperlink" Target="http://193.192.57.240/po/courses/problemni/2009/elektronenKursPoProgramirane-1/Tema_44.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6" Type="http://schemas.openxmlformats.org/officeDocument/2006/relationships/image" Target="../media/image45.png"/><Relationship Id="rId5" Type="http://schemas.microsoft.com/office/2007/relationships/hdphoto" Target="../media/hdphoto6.wdp"/><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en.wikipedia.org/wiki/Color_depth" TargetMode="External"/><Relationship Id="rId2" Type="http://schemas.openxmlformats.org/officeDocument/2006/relationships/hyperlink" Target="http://it.jovkov.org/12_klas/colors/urok_color.htmhttp:/en.wikipedia.org/wiki/Color_depth" TargetMode="External"/><Relationship Id="rId1" Type="http://schemas.openxmlformats.org/officeDocument/2006/relationships/slideLayout" Target="../slideLayouts/slideLayout2.xml"/><Relationship Id="rId4" Type="http://schemas.openxmlformats.org/officeDocument/2006/relationships/hyperlink" Target="http://www.cambridgeincolour.com/tutorials/bit-depth.ht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webopedia.com/TERM/R/RAM.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telerikacademy.com/Courses/Courses/Details/12" TargetMode="External"/><Relationship Id="rId2" Type="http://schemas.openxmlformats.org/officeDocument/2006/relationships/hyperlink" Target="http://sqlzoo.net/" TargetMode="External"/><Relationship Id="rId1" Type="http://schemas.openxmlformats.org/officeDocument/2006/relationships/slideLayout" Target="../slideLayouts/slideLayout2.xml"/><Relationship Id="rId4" Type="http://schemas.openxmlformats.org/officeDocument/2006/relationships/hyperlink" Target="http://www.w3schools.com/sql/"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en.wikipedia.org/wiki/Enterprise_resource_plann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en.wikipedia.org/wiki/Penetration_test"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xml"/><Relationship Id="rId5" Type="http://schemas.openxmlformats.org/officeDocument/2006/relationships/image" Target="../media/image63.jpeg"/><Relationship Id="rId4" Type="http://schemas.openxmlformats.org/officeDocument/2006/relationships/image" Target="../media/image6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List_of_codecs" TargetMode="External"/><Relationship Id="rId2" Type="http://schemas.openxmlformats.org/officeDocument/2006/relationships/hyperlink" Target="http://en.wikipedia.org/wiki/Codec" TargetMode="External"/><Relationship Id="rId1" Type="http://schemas.openxmlformats.org/officeDocument/2006/relationships/slideLayout" Target="../slideLayouts/slideLayout2.xml"/><Relationship Id="rId4" Type="http://schemas.openxmlformats.org/officeDocument/2006/relationships/hyperlink" Target="http://en.wikipedia.org/wiki/Windows_Media_Audio"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en.wikipedia.org/wiki/Data_Encryption_Standard" TargetMode="External"/><Relationship Id="rId2" Type="http://schemas.openxmlformats.org/officeDocument/2006/relationships/hyperlink" Target="http://en.wikipedia.org/wiki/Communications_protoco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4.xml"/><Relationship Id="rId5" Type="http://schemas.openxmlformats.org/officeDocument/2006/relationships/image" Target="../media/image69.jpeg"/><Relationship Id="rId4" Type="http://schemas.openxmlformats.org/officeDocument/2006/relationships/image" Target="../media/image6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archsoa.techtarget.com/definition/SOAP" TargetMode="External"/><Relationship Id="rId2" Type="http://schemas.openxmlformats.org/officeDocument/2006/relationships/hyperlink" Target="http://en.wikipedia.org/wiki/List_of_network_protocol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4.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 Id="rId5" Type="http://schemas.openxmlformats.org/officeDocument/2006/relationships/image" Target="../media/image78.jpeg"/><Relationship Id="rId4" Type="http://schemas.openxmlformats.org/officeDocument/2006/relationships/image" Target="../media/image77.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dnsknowledge.com/whatis/authoritative-name-server/"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microsoft.com/office/2007/relationships/hdphoto" Target="../media/hdphoto7.wd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makeuseof.com/tag/10-popular-content-management-systems-online/" TargetMode="External"/><Relationship Id="rId2" Type="http://schemas.openxmlformats.org/officeDocument/2006/relationships/hyperlink" Target="http://en.wikipedia.org/wiki/DotNetNuke" TargetMode="External"/><Relationship Id="rId1" Type="http://schemas.openxmlformats.org/officeDocument/2006/relationships/slideLayout" Target="../slideLayouts/slideLayout2.xml"/><Relationship Id="rId4" Type="http://schemas.openxmlformats.org/officeDocument/2006/relationships/hyperlink" Target="http://net.tutsplus.com/articles/web-roundups/top-10-most-usable-content-management-system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en.wikipedia.org/wiki/Game_programmin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goo.gl/lUb82" TargetMode="External"/><Relationship Id="rId2" Type="http://schemas.openxmlformats.org/officeDocument/2006/relationships/hyperlink" Target="http://stackoverflow.com/questions/15270648/client-side-scripting-and-server-side-scripting-languages" TargetMode="External"/><Relationship Id="rId1" Type="http://schemas.openxmlformats.org/officeDocument/2006/relationships/slideLayout" Target="../slideLayouts/slideLayout2.xml"/><Relationship Id="rId4" Type="http://schemas.openxmlformats.org/officeDocument/2006/relationships/hyperlink" Target="http://www.codeconquest.com/website/client-side-vs-server-side/" TargetMode="External"/></Relationships>
</file>

<file path=ppt/slides/_rels/slide61.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ryptome.org/isp-spy/bios-spy.pdf" TargetMode="External"/><Relationship Id="rId2" Type="http://schemas.openxmlformats.org/officeDocument/2006/relationships/hyperlink" Target="http://www.wikihow.com/Break-a-BIOS-Passwor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en-GB" dirty="0" smtClean="0"/>
              <a:t>Computer systems (hardware)</a:t>
            </a:r>
          </a:p>
        </p:txBody>
      </p:sp>
      <p:sp>
        <p:nvSpPr>
          <p:cNvPr id="3" name="Subtitle 2"/>
          <p:cNvSpPr>
            <a:spLocks noGrp="1"/>
          </p:cNvSpPr>
          <p:nvPr>
            <p:ph type="subTitle" idx="1"/>
          </p:nvPr>
        </p:nvSpPr>
        <p:spPr>
          <a:xfrm>
            <a:off x="533400" y="5867400"/>
            <a:ext cx="7924800" cy="569120"/>
          </a:xfrm>
        </p:spPr>
        <p:txBody>
          <a:bodyPr/>
          <a:lstStyle/>
          <a:p>
            <a:r>
              <a:rPr lang="en-US" dirty="0" smtClean="0"/>
              <a:t>Hardware questions</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24387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en-US" dirty="0" smtClean="0"/>
              <a:t>Means of data transfer in IT, Numeral systems</a:t>
            </a:r>
            <a:endParaRPr lang="en-US" dirty="0"/>
          </a:p>
        </p:txBody>
      </p:sp>
      <p:sp>
        <p:nvSpPr>
          <p:cNvPr id="3" name="Subtitle 2"/>
          <p:cNvSpPr>
            <a:spLocks noGrp="1"/>
          </p:cNvSpPr>
          <p:nvPr>
            <p:ph type="subTitle" idx="1"/>
          </p:nvPr>
        </p:nvSpPr>
        <p:spPr>
          <a:xfrm>
            <a:off x="1219200" y="5638800"/>
            <a:ext cx="6705600" cy="954880"/>
          </a:xfrm>
        </p:spPr>
        <p:txBody>
          <a:bodyPr/>
          <a:lstStyle/>
          <a:p>
            <a:r>
              <a:rPr lang="en-US" dirty="0" smtClean="0"/>
              <a:t>Channels for data transmission</a:t>
            </a:r>
            <a:r>
              <a:rPr lang="bg-BG" dirty="0" smtClean="0"/>
              <a:t>, </a:t>
            </a:r>
            <a:r>
              <a:rPr lang="en-US" dirty="0" smtClean="0"/>
              <a:t>measurement units</a:t>
            </a:r>
            <a:r>
              <a:rPr lang="bg-BG" dirty="0" smtClean="0"/>
              <a:t>, </a:t>
            </a:r>
            <a:r>
              <a:rPr lang="en-US" dirty="0" smtClean="0"/>
              <a:t>work with number systems</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58638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standard is used for broadcasting a terrestrial digital television in Bulgaria?</a:t>
            </a:r>
          </a:p>
          <a:p>
            <a:pPr marL="871538" lvl="1" indent="-514350">
              <a:buFont typeface="+mj-lt"/>
              <a:buAutoNum type="alphaLcParenR"/>
            </a:pPr>
            <a:r>
              <a:rPr lang="en-US" dirty="0" smtClean="0"/>
              <a:t>DVB-S</a:t>
            </a:r>
          </a:p>
          <a:p>
            <a:pPr marL="871538" lvl="1" indent="-514350">
              <a:buFont typeface="+mj-lt"/>
              <a:buAutoNum type="alphaLcParenR"/>
            </a:pPr>
            <a:r>
              <a:rPr lang="en-US" dirty="0" smtClean="0"/>
              <a:t>MPEG4</a:t>
            </a:r>
          </a:p>
          <a:p>
            <a:pPr marL="871538" lvl="1" indent="-514350">
              <a:buFont typeface="+mj-lt"/>
              <a:buAutoNum type="alphaLcParenR"/>
            </a:pPr>
            <a:r>
              <a:rPr lang="en-US" dirty="0" smtClean="0"/>
              <a:t>HDTV</a:t>
            </a:r>
          </a:p>
          <a:p>
            <a:pPr marL="871538" lvl="1" indent="-514350">
              <a:buFont typeface="+mj-lt"/>
              <a:buAutoNum type="alphaLcParenR"/>
            </a:pPr>
            <a:r>
              <a:rPr lang="en-US" dirty="0" smtClean="0"/>
              <a:t>DVB-T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5" name="Oval 4"/>
          <p:cNvSpPr/>
          <p:nvPr/>
        </p:nvSpPr>
        <p:spPr>
          <a:xfrm>
            <a:off x="535578" y="3971109"/>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a:effectLst/>
              </a:rPr>
              <a:t>Digital Video Broadcasting (DVB) is a suite of internationally </a:t>
            </a:r>
            <a:r>
              <a:rPr lang="en-US" sz="2800" dirty="0" smtClean="0">
                <a:effectLst/>
              </a:rPr>
              <a:t>accepted</a:t>
            </a:r>
            <a:r>
              <a:rPr lang="en-US" sz="2800" dirty="0">
                <a:effectLst/>
              </a:rPr>
              <a:t> </a:t>
            </a:r>
            <a:r>
              <a:rPr lang="en-US" sz="2800" dirty="0" smtClean="0">
                <a:effectLst/>
              </a:rPr>
              <a:t>open </a:t>
            </a:r>
            <a:r>
              <a:rPr lang="en-US" sz="2800" dirty="0">
                <a:effectLst/>
              </a:rPr>
              <a:t>standards</a:t>
            </a:r>
            <a:r>
              <a:rPr lang="en-US" sz="2800" dirty="0" smtClean="0">
                <a:effectLst/>
              </a:rPr>
              <a:t> for digital television. </a:t>
            </a:r>
            <a:r>
              <a:rPr lang="en-US" sz="2800" dirty="0">
                <a:effectLst/>
              </a:rPr>
              <a:t>These standards define the </a:t>
            </a:r>
            <a:r>
              <a:rPr lang="en-US" sz="2800" dirty="0" smtClean="0">
                <a:effectLst/>
              </a:rPr>
              <a:t>physical layer and</a:t>
            </a:r>
            <a:r>
              <a:rPr lang="en-US" sz="2800" dirty="0">
                <a:effectLst/>
              </a:rPr>
              <a:t> </a:t>
            </a:r>
            <a:r>
              <a:rPr lang="en-US" sz="2800" dirty="0" smtClean="0">
                <a:effectLst/>
              </a:rPr>
              <a:t>data link layer of </a:t>
            </a:r>
            <a:r>
              <a:rPr lang="en-US" sz="2800" dirty="0">
                <a:effectLst/>
              </a:rPr>
              <a:t>the distribution </a:t>
            </a:r>
            <a:r>
              <a:rPr lang="en-US" sz="2800" dirty="0" smtClean="0">
                <a:effectLst/>
              </a:rPr>
              <a:t>system.  </a:t>
            </a:r>
            <a:r>
              <a:rPr lang="en-US" sz="2800" dirty="0">
                <a:effectLst/>
              </a:rPr>
              <a:t>All data is transmitted in </a:t>
            </a:r>
            <a:r>
              <a:rPr lang="en-US" sz="2800" dirty="0" smtClean="0">
                <a:effectLst/>
              </a:rPr>
              <a:t>MPEG transport streams. Most common standards are: DVB-S, DVB-C, </a:t>
            </a:r>
            <a:r>
              <a:rPr lang="en-US" sz="2800" u="sng" dirty="0" smtClean="0">
                <a:effectLst/>
              </a:rPr>
              <a:t>DVB-T </a:t>
            </a:r>
            <a:r>
              <a:rPr lang="bg-BG" sz="2800" u="sng" dirty="0" smtClean="0">
                <a:effectLst/>
              </a:rPr>
              <a:t>(</a:t>
            </a:r>
            <a:r>
              <a:rPr lang="en-US" sz="2800" u="sng" dirty="0" smtClean="0">
                <a:effectLst/>
              </a:rPr>
              <a:t>terrestrial</a:t>
            </a:r>
            <a:r>
              <a:rPr lang="bg-BG" sz="2800" u="sng" dirty="0" smtClean="0">
                <a:effectLst/>
              </a:rPr>
              <a:t>)</a:t>
            </a:r>
            <a:r>
              <a:rPr lang="bg-BG" sz="2800" dirty="0" smtClean="0">
                <a:effectLst/>
              </a:rPr>
              <a:t> </a:t>
            </a:r>
            <a:r>
              <a:rPr lang="en-US" sz="2800" dirty="0" smtClean="0">
                <a:effectLst/>
              </a:rPr>
              <a:t>etc.</a:t>
            </a:r>
            <a:endParaRPr lang="en-US" sz="2800" dirty="0" smtClean="0"/>
          </a:p>
          <a:p>
            <a:r>
              <a:rPr lang="en-US" dirty="0"/>
              <a:t>Reference </a:t>
            </a:r>
            <a:r>
              <a:rPr lang="bg-BG" dirty="0" smtClean="0"/>
              <a:t>:</a:t>
            </a:r>
            <a:endParaRPr lang="en-US" dirty="0" smtClean="0"/>
          </a:p>
          <a:p>
            <a:pPr lvl="1"/>
            <a:r>
              <a:rPr lang="bg-BG" sz="2500" u="sng" dirty="0">
                <a:effectLst/>
                <a:hlinkClick r:id="rId2"/>
              </a:rPr>
              <a:t>http://en.wikipedia.org/wiki/Digital_Video_Broadcasting</a:t>
            </a:r>
            <a:endParaRPr lang="bg-BG" sz="2500" u="sng" dirty="0">
              <a:effectLst/>
            </a:endParaRPr>
          </a:p>
          <a:p>
            <a:pPr lvl="1"/>
            <a:r>
              <a:rPr lang="en-US" sz="2500" dirty="0">
                <a:hlinkClick r:id="rId3"/>
              </a:rPr>
              <a:t>http://www.dvb.org/standards/factsheets</a:t>
            </a:r>
            <a:endParaRPr lang="bg-BG" sz="2500" u="sng"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 xmlns:p14="http://schemas.microsoft.com/office/powerpoint/2010/main" val="2278669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Operational Systems</a:t>
            </a:r>
            <a:endParaRPr lang="en-US" dirty="0"/>
          </a:p>
        </p:txBody>
      </p:sp>
      <p:sp>
        <p:nvSpPr>
          <p:cNvPr id="3" name="Subtitle 2"/>
          <p:cNvSpPr>
            <a:spLocks noGrp="1"/>
          </p:cNvSpPr>
          <p:nvPr>
            <p:ph type="subTitle" idx="1"/>
          </p:nvPr>
        </p:nvSpPr>
        <p:spPr>
          <a:xfrm>
            <a:off x="838200" y="5374478"/>
            <a:ext cx="7467600" cy="950122"/>
          </a:xfrm>
        </p:spPr>
        <p:txBody>
          <a:bodyPr/>
          <a:lstStyle/>
          <a:p>
            <a:r>
              <a:rPr lang="en-US" dirty="0" smtClean="0"/>
              <a:t>Architecture</a:t>
            </a:r>
            <a:r>
              <a:rPr lang="bg-BG" dirty="0" smtClean="0"/>
              <a:t>, </a:t>
            </a:r>
            <a:r>
              <a:rPr lang="en-US" dirty="0" smtClean="0"/>
              <a:t>processes</a:t>
            </a:r>
            <a:r>
              <a:rPr lang="bg-BG" dirty="0" smtClean="0"/>
              <a:t>, </a:t>
            </a:r>
            <a:r>
              <a:rPr lang="en-US" dirty="0" smtClean="0"/>
              <a:t>users</a:t>
            </a:r>
            <a:r>
              <a:rPr lang="bg-BG" dirty="0" smtClean="0"/>
              <a:t>, </a:t>
            </a:r>
            <a:r>
              <a:rPr lang="en-US" dirty="0" smtClean="0"/>
              <a:t>user interfaces</a:t>
            </a:r>
            <a:r>
              <a:rPr lang="bg-BG" dirty="0" smtClean="0"/>
              <a:t>, </a:t>
            </a:r>
            <a:r>
              <a:rPr lang="en-US" dirty="0" smtClean="0"/>
              <a:t>file systems</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 xmlns:p14="http://schemas.microsoft.com/office/powerpoint/2010/main" val="3274156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What device runs on an embedded operating system?</a:t>
            </a:r>
          </a:p>
          <a:p>
            <a:pPr marL="871538" lvl="1" indent="-514350">
              <a:buFont typeface="+mj-lt"/>
              <a:buAutoNum type="alphaLcParenR"/>
            </a:pPr>
            <a:r>
              <a:rPr lang="en-US" sz="3200" dirty="0" smtClean="0"/>
              <a:t>a </a:t>
            </a:r>
            <a:r>
              <a:rPr lang="en-US" sz="3200" dirty="0" smtClean="0"/>
              <a:t>mainframe</a:t>
            </a:r>
            <a:endParaRPr lang="en-US" sz="3200" dirty="0" smtClean="0"/>
          </a:p>
          <a:p>
            <a:pPr marL="871538" lvl="1" indent="-514350">
              <a:buFont typeface="+mj-lt"/>
              <a:buAutoNum type="alphaLcParenR"/>
            </a:pPr>
            <a:r>
              <a:rPr lang="en-US" sz="3200" dirty="0" smtClean="0"/>
              <a:t>a </a:t>
            </a:r>
            <a:r>
              <a:rPr lang="en-US" sz="3200" dirty="0" smtClean="0"/>
              <a:t>PDA</a:t>
            </a:r>
            <a:endParaRPr lang="en-US" sz="3200" dirty="0" smtClean="0"/>
          </a:p>
          <a:p>
            <a:pPr marL="871538" lvl="1" indent="-514350">
              <a:buFont typeface="+mj-lt"/>
              <a:buAutoNum type="alphaLcParenR"/>
            </a:pPr>
            <a:r>
              <a:rPr lang="en-US" sz="3200" dirty="0" smtClean="0"/>
              <a:t>a desktop </a:t>
            </a:r>
            <a:r>
              <a:rPr lang="en-US" sz="3200" dirty="0" smtClean="0"/>
              <a:t>PC</a:t>
            </a:r>
            <a:endParaRPr lang="en-US" sz="3200" dirty="0" smtClean="0"/>
          </a:p>
          <a:p>
            <a:pPr marL="871538" lvl="1" indent="-514350">
              <a:buFont typeface="+mj-lt"/>
              <a:buAutoNum type="alphaLcParenR"/>
            </a:pPr>
            <a:r>
              <a:rPr lang="en-US" sz="3200" dirty="0" smtClean="0"/>
              <a:t>None of the </a:t>
            </a:r>
            <a:r>
              <a:rPr lang="en-US" sz="3200" dirty="0" smtClean="0"/>
              <a:t>above</a:t>
            </a:r>
            <a:endParaRPr lang="en-US" sz="32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
        <p:nvSpPr>
          <p:cNvPr id="5" name="Oval 4"/>
          <p:cNvSpPr/>
          <p:nvPr/>
        </p:nvSpPr>
        <p:spPr>
          <a:xfrm>
            <a:off x="4572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Reference about the question:</a:t>
            </a:r>
            <a:endParaRPr lang="bg-BG" dirty="0" smtClean="0"/>
          </a:p>
          <a:p>
            <a:pPr lvl="1"/>
            <a:r>
              <a:rPr lang="en-US" dirty="0" smtClean="0"/>
              <a:t>Embedded operating systems are designed to be used in embedded computer systems. They are designed to operate on small machines like PDAs with less autonomy. They are able to operate with a limited number of resources. They are very compact and extremely efficient by design.</a:t>
            </a:r>
          </a:p>
          <a:p>
            <a:pPr lvl="1"/>
            <a:r>
              <a:rPr lang="en-US" dirty="0" smtClean="0">
                <a:hlinkClick r:id="rId2"/>
              </a:rPr>
              <a:t>http://en.wikipedia.org/wiki/Operating_system#Embedded</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 xmlns:p14="http://schemas.microsoft.com/office/powerpoint/2010/main" val="15681359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en-US" dirty="0" smtClean="0"/>
              <a:t>Software engineering and project development</a:t>
            </a:r>
            <a:endParaRPr lang="en-US" dirty="0"/>
          </a:p>
        </p:txBody>
      </p:sp>
      <p:sp>
        <p:nvSpPr>
          <p:cNvPr id="3" name="Subtitle 2"/>
          <p:cNvSpPr>
            <a:spLocks noGrp="1"/>
          </p:cNvSpPr>
          <p:nvPr>
            <p:ph type="subTitle" idx="1"/>
          </p:nvPr>
        </p:nvSpPr>
        <p:spPr>
          <a:xfrm>
            <a:off x="609600" y="5145880"/>
            <a:ext cx="7924800" cy="1026320"/>
          </a:xfrm>
        </p:spPr>
        <p:txBody>
          <a:bodyPr/>
          <a:lstStyle/>
          <a:p>
            <a:r>
              <a:rPr lang="en-US" dirty="0" smtClean="0"/>
              <a:t>Analysis</a:t>
            </a:r>
            <a:r>
              <a:rPr lang="bg-BG" dirty="0" smtClean="0"/>
              <a:t>, </a:t>
            </a:r>
            <a:r>
              <a:rPr lang="en-US" dirty="0" smtClean="0"/>
              <a:t>specifications</a:t>
            </a:r>
            <a:r>
              <a:rPr lang="bg-BG" dirty="0" smtClean="0"/>
              <a:t>, </a:t>
            </a:r>
            <a:r>
              <a:rPr lang="en-US" dirty="0" smtClean="0"/>
              <a:t>projects</a:t>
            </a:r>
            <a:r>
              <a:rPr lang="bg-BG" dirty="0" smtClean="0"/>
              <a:t>, </a:t>
            </a:r>
            <a:r>
              <a:rPr lang="en-US" dirty="0" smtClean="0"/>
              <a:t>prototypes</a:t>
            </a:r>
            <a:r>
              <a:rPr lang="bg-BG" dirty="0" smtClean="0"/>
              <a:t>, </a:t>
            </a:r>
            <a:r>
              <a:rPr lang="en-US" dirty="0" smtClean="0"/>
              <a:t>implementation</a:t>
            </a:r>
            <a:r>
              <a:rPr lang="bg-BG" dirty="0" smtClean="0"/>
              <a:t>, </a:t>
            </a:r>
            <a:r>
              <a:rPr lang="en-US" dirty="0" smtClean="0"/>
              <a:t>testing</a:t>
            </a:r>
            <a:r>
              <a:rPr lang="bg-BG" dirty="0" smtClean="0"/>
              <a:t>, </a:t>
            </a:r>
            <a:r>
              <a:rPr lang="en-US" dirty="0" smtClean="0"/>
              <a:t>support</a:t>
            </a:r>
            <a:r>
              <a:rPr lang="bg-BG" dirty="0" smtClean="0"/>
              <a:t>, …</a:t>
            </a:r>
            <a:endParaRPr lang="en-US" dirty="0"/>
          </a:p>
        </p:txBody>
      </p:sp>
    </p:spTree>
    <p:extLst>
      <p:ext uri="{BB962C8B-B14F-4D97-AF65-F5344CB8AC3E}">
        <p14:creationId xmlns="" xmlns:p14="http://schemas.microsoft.com/office/powerpoint/2010/main" val="24824508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What is R.A.D. in the context of the software development process?</a:t>
            </a:r>
          </a:p>
          <a:p>
            <a:pPr marL="871538" lvl="1" indent="-514350">
              <a:buFont typeface="+mj-lt"/>
              <a:buAutoNum type="alphaLcParenR"/>
            </a:pPr>
            <a:r>
              <a:rPr lang="en-US" dirty="0" smtClean="0"/>
              <a:t>Repeated Affiliation Of </a:t>
            </a:r>
            <a:r>
              <a:rPr lang="en-US" dirty="0" smtClean="0"/>
              <a:t>Domains</a:t>
            </a:r>
            <a:endParaRPr lang="en-US" dirty="0" smtClean="0"/>
          </a:p>
          <a:p>
            <a:pPr marL="871538" lvl="1" indent="-514350">
              <a:buFont typeface="+mj-lt"/>
              <a:buAutoNum type="alphaLcParenR"/>
            </a:pPr>
            <a:r>
              <a:rPr lang="en-US" dirty="0" smtClean="0"/>
              <a:t>Real-time Asynchronous </a:t>
            </a:r>
            <a:r>
              <a:rPr lang="en-US" dirty="0" smtClean="0"/>
              <a:t>Deployment</a:t>
            </a:r>
            <a:endParaRPr lang="en-US" dirty="0" smtClean="0"/>
          </a:p>
          <a:p>
            <a:pPr marL="871538" lvl="1" indent="-514350">
              <a:buFont typeface="+mj-lt"/>
              <a:buAutoNum type="alphaLcParenR"/>
            </a:pPr>
            <a:r>
              <a:rPr lang="en-US" dirty="0" smtClean="0"/>
              <a:t>Rapid Application </a:t>
            </a:r>
            <a:r>
              <a:rPr lang="en-US" dirty="0" smtClean="0"/>
              <a:t>Development</a:t>
            </a:r>
            <a:endParaRPr lang="en-US" dirty="0" smtClean="0"/>
          </a:p>
          <a:p>
            <a:pPr marL="871538" lvl="1" indent="-514350">
              <a:buFont typeface="+mj-lt"/>
              <a:buAutoNum type="alphaLcParenR"/>
            </a:pPr>
            <a:r>
              <a:rPr lang="en-US" dirty="0" smtClean="0"/>
              <a:t>Report Analyze </a:t>
            </a:r>
            <a:r>
              <a:rPr lang="en-US" dirty="0" smtClean="0"/>
              <a:t>Develop</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4617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smtClean="0"/>
              <a:t>Rapid application development R.A.D is a software development methodology that uses minimal planning in favor of rapid prototyping. The "planning"</a:t>
            </a:r>
            <a:r>
              <a:rPr lang="bg-BG" sz="2800" dirty="0" smtClean="0"/>
              <a:t> </a:t>
            </a:r>
            <a:r>
              <a:rPr lang="en-US" sz="2800" dirty="0" smtClean="0"/>
              <a:t>is interleaved with writing the software itself. RAD allows software to be written much faster, and makes it easier to change requirements.</a:t>
            </a:r>
          </a:p>
          <a:p>
            <a:r>
              <a:rPr lang="en-US" sz="2800" dirty="0" smtClean="0"/>
              <a:t>Reference</a:t>
            </a:r>
            <a:r>
              <a:rPr lang="bg-BG" sz="2800" dirty="0" smtClean="0"/>
              <a:t>:</a:t>
            </a:r>
            <a:endParaRPr lang="en-US" sz="2800" dirty="0" smtClean="0"/>
          </a:p>
          <a:p>
            <a:pPr lvl="1"/>
            <a:r>
              <a:rPr lang="en-US" sz="2800" dirty="0" smtClean="0">
                <a:hlinkClick r:id="rId2"/>
              </a:rPr>
              <a:t>http://en.wikipedia.org/wiki/Rapid_application_development</a:t>
            </a:r>
            <a:endParaRPr lang="en-US" sz="2800" dirty="0" smtClean="0"/>
          </a:p>
          <a:p>
            <a:pPr lvl="1"/>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Tree>
    <p:extLst>
      <p:ext uri="{BB962C8B-B14F-4D97-AF65-F5344CB8AC3E}">
        <p14:creationId xmlns="" xmlns:p14="http://schemas.microsoft.com/office/powerpoint/2010/main" val="2363493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GB" dirty="0" smtClean="0"/>
              <a:t>Compressing and decompressing data</a:t>
            </a:r>
          </a:p>
        </p:txBody>
      </p:sp>
      <p:sp>
        <p:nvSpPr>
          <p:cNvPr id="3" name="Subtitle 2"/>
          <p:cNvSpPr>
            <a:spLocks noGrp="1"/>
          </p:cNvSpPr>
          <p:nvPr>
            <p:ph type="subTitle" idx="1"/>
          </p:nvPr>
        </p:nvSpPr>
        <p:spPr>
          <a:xfrm>
            <a:off x="685800" y="5791200"/>
            <a:ext cx="7924800" cy="569120"/>
          </a:xfrm>
        </p:spPr>
        <p:txBody>
          <a:bodyPr/>
          <a:lstStyle/>
          <a:p>
            <a:r>
              <a:rPr lang="en-US" dirty="0" smtClean="0"/>
              <a:t>Compression algorithms</a:t>
            </a:r>
            <a:r>
              <a:rPr lang="bg-BG" dirty="0" smtClean="0"/>
              <a:t>, </a:t>
            </a:r>
            <a:r>
              <a:rPr lang="en-US" dirty="0" smtClean="0"/>
              <a:t>archive software</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 xmlns:a14="http://schemas.microsoft.com/office/drawing/2010/main">
                  <a14:imgLayer r:embed="rId3">
                    <a14:imgEffect>
                      <a14:brightnessContrast bright="20000"/>
                    </a14:imgEffect>
                  </a14:imgLayer>
                </a14:imgProps>
              </a:ext>
              <a:ext uri="{28A0092B-C50C-407E-A947-70E740481C1C}">
                <a14:useLocalDpi xmlns=""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cstate="print">
            <a:extLst>
              <a:ext uri="{BEBA8EAE-BF5A-486C-A8C5-ECC9F3942E4B}">
                <a14:imgProps xmlns="" xmlns:a14="http://schemas.microsoft.com/office/drawing/2010/main">
                  <a14:imgLayer r:embed="rId8">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7986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memory type loses it’s content when power is removed from the system</a:t>
            </a:r>
            <a:r>
              <a:rPr lang="bg-BG" dirty="0" smtClean="0"/>
              <a:t>:</a:t>
            </a:r>
            <a:endParaRPr lang="en-US" dirty="0" smtClean="0"/>
          </a:p>
          <a:p>
            <a:pPr marL="871538" lvl="1" indent="-514350">
              <a:buFont typeface="+mj-lt"/>
              <a:buAutoNum type="alphaLcParenR"/>
            </a:pPr>
            <a:r>
              <a:rPr lang="en-US" dirty="0" smtClean="0"/>
              <a:t>EEPROM</a:t>
            </a:r>
          </a:p>
          <a:p>
            <a:pPr marL="871538" lvl="1" indent="-514350">
              <a:buFont typeface="+mj-lt"/>
              <a:buAutoNum type="alphaLcParenR"/>
            </a:pPr>
            <a:r>
              <a:rPr lang="en-US" dirty="0" smtClean="0"/>
              <a:t>SRAM</a:t>
            </a:r>
          </a:p>
          <a:p>
            <a:pPr marL="871538" lvl="1" indent="-514350">
              <a:buFont typeface="+mj-lt"/>
              <a:buAutoNum type="alphaLcParenR"/>
            </a:pPr>
            <a:r>
              <a:rPr lang="en-US" dirty="0" smtClean="0"/>
              <a:t>flash</a:t>
            </a:r>
          </a:p>
          <a:p>
            <a:pPr marL="871538" lvl="1" indent="-514350">
              <a:buFont typeface="+mj-lt"/>
              <a:buAutoNum type="alphaLcParenR"/>
            </a:pPr>
            <a:r>
              <a:rPr lang="en-US" dirty="0" smtClean="0"/>
              <a:t>ROM</a:t>
            </a:r>
            <a:endParaRPr lang="bg-BG" dirty="0" smtClean="0"/>
          </a:p>
          <a:p>
            <a:pPr marL="871538" lvl="1" indent="-514350">
              <a:buFont typeface="+mj-lt"/>
              <a:buAutoNum type="alphaLcParenR"/>
            </a:pPr>
            <a:r>
              <a:rPr lang="en-US" dirty="0" smtClean="0"/>
              <a:t>All 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sp>
        <p:nvSpPr>
          <p:cNvPr id="5" name="Oval 4"/>
          <p:cNvSpPr/>
          <p:nvPr/>
        </p:nvSpPr>
        <p:spPr>
          <a:xfrm>
            <a:off x="4572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The two types of compression are</a:t>
            </a:r>
            <a:r>
              <a:rPr lang="en-US" dirty="0" smtClean="0">
                <a:effectLst/>
              </a:rPr>
              <a:t>:</a:t>
            </a:r>
            <a:endParaRPr lang="en-US" dirty="0" smtClean="0"/>
          </a:p>
          <a:p>
            <a:pPr marL="871538" lvl="1" indent="-514350">
              <a:buFont typeface="+mj-lt"/>
              <a:buAutoNum type="alphaLcParenR"/>
            </a:pPr>
            <a:r>
              <a:rPr lang="en-US" dirty="0">
                <a:effectLst/>
              </a:rPr>
              <a:t>With memorizing and without memorizing </a:t>
            </a:r>
            <a:endParaRPr lang="en-US" dirty="0" smtClean="0"/>
          </a:p>
          <a:p>
            <a:pPr marL="871538" lvl="1" indent="-514350">
              <a:buFont typeface="+mj-lt"/>
              <a:buAutoNum type="alphaLcParenR"/>
            </a:pPr>
            <a:r>
              <a:rPr lang="en-US" dirty="0">
                <a:effectLst/>
              </a:rPr>
              <a:t>With losses and without losses </a:t>
            </a:r>
            <a:endParaRPr lang="en-US" dirty="0" smtClean="0"/>
          </a:p>
          <a:p>
            <a:pPr marL="871538" lvl="1" indent="-514350">
              <a:buFont typeface="+mj-lt"/>
              <a:buAutoNum type="alphaLcParenR"/>
            </a:pPr>
            <a:r>
              <a:rPr lang="en-US" dirty="0">
                <a:effectLst/>
              </a:rPr>
              <a:t>With encoding and without </a:t>
            </a:r>
            <a:r>
              <a:rPr lang="en-US" dirty="0" smtClean="0">
                <a:effectLst/>
              </a:rPr>
              <a:t>encoding</a:t>
            </a:r>
            <a:endParaRPr lang="bg-BG" dirty="0" smtClean="0">
              <a:effectLst/>
            </a:endParaRPr>
          </a:p>
          <a:p>
            <a:pPr marL="871538" lvl="1" indent="-514350">
              <a:buFont typeface="+mj-lt"/>
              <a:buAutoNum type="alphaLcParenR"/>
            </a:pPr>
            <a:r>
              <a:rPr lang="en-US" dirty="0" smtClean="0">
                <a:effectLst/>
              </a:rPr>
              <a:t>With hashing and without hashing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95300" y="21741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5566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The compression can be lossless</a:t>
            </a:r>
            <a:r>
              <a:rPr lang="ru-RU" dirty="0" smtClean="0"/>
              <a:t> (</a:t>
            </a:r>
            <a:r>
              <a:rPr lang="en-US" dirty="0" smtClean="0"/>
              <a:t>when it is possible to reconstruct the original data</a:t>
            </a:r>
            <a:r>
              <a:rPr lang="ru-RU" dirty="0" smtClean="0"/>
              <a:t>) </a:t>
            </a:r>
            <a:r>
              <a:rPr lang="en-US" dirty="0" smtClean="0"/>
              <a:t>or </a:t>
            </a:r>
            <a:r>
              <a:rPr lang="en-US" dirty="0" err="1" smtClean="0"/>
              <a:t>lossy</a:t>
            </a:r>
            <a:r>
              <a:rPr lang="ru-RU" dirty="0" smtClean="0"/>
              <a:t> (</a:t>
            </a:r>
            <a:r>
              <a:rPr lang="en-US" dirty="0" smtClean="0"/>
              <a:t>reconstruction is only possible to a degree, though the lost information may be impossible to notice by the human eye or ear</a:t>
            </a:r>
            <a:r>
              <a:rPr lang="ru-RU" dirty="0" smtClean="0"/>
              <a:t>) </a:t>
            </a:r>
          </a:p>
          <a:p>
            <a:r>
              <a:rPr lang="en-GB" dirty="0" smtClean="0"/>
              <a:t>Reference</a:t>
            </a:r>
            <a:r>
              <a:rPr lang="bg-BG" dirty="0" smtClean="0"/>
              <a:t>:</a:t>
            </a:r>
            <a:endParaRPr lang="en-US" dirty="0" smtClean="0"/>
          </a:p>
          <a:p>
            <a:pPr lvl="1"/>
            <a:r>
              <a:rPr lang="en-US" sz="2400" dirty="0" smtClean="0">
                <a:hlinkClick r:id="rId2"/>
              </a:rPr>
              <a:t>http://en.wikipedia.org/wiki/Data_compression</a:t>
            </a:r>
            <a:endParaRPr lang="en-US" sz="2400" dirty="0" smtClean="0"/>
          </a:p>
          <a:p>
            <a:pPr lvl="1"/>
            <a:r>
              <a:rPr lang="en-US" sz="2400" dirty="0" smtClean="0">
                <a:hlinkClick r:id="rId3"/>
              </a:rPr>
              <a:t>http://tuj.asenevtsi.com/Media/M18.htm</a:t>
            </a:r>
            <a:endParaRPr lang="en-US" sz="2400" dirty="0" smtClean="0"/>
          </a:p>
          <a:p>
            <a:pPr lvl="1"/>
            <a:r>
              <a:rPr lang="en-US" sz="2400" dirty="0" smtClean="0">
                <a:hlinkClick r:id="rId4"/>
              </a:rPr>
              <a:t>http://www.computers.bg/teoriq_na_kompresiqta.html</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 xmlns:p14="http://schemas.microsoft.com/office/powerpoint/2010/main" val="3100725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smtClean="0"/>
              <a:t>Text processing software and file formats</a:t>
            </a:r>
            <a:br>
              <a:rPr lang="en-US" dirty="0" smtClean="0"/>
            </a:br>
            <a:endParaRPr lang="en-US" dirty="0" smtClean="0"/>
          </a:p>
        </p:txBody>
      </p:sp>
      <p:sp>
        <p:nvSpPr>
          <p:cNvPr id="3" name="Subtitle 2"/>
          <p:cNvSpPr>
            <a:spLocks noGrp="1"/>
          </p:cNvSpPr>
          <p:nvPr>
            <p:ph type="subTitle" idx="1"/>
          </p:nvPr>
        </p:nvSpPr>
        <p:spPr>
          <a:xfrm>
            <a:off x="609600" y="2133599"/>
            <a:ext cx="7924800" cy="873920"/>
          </a:xfrm>
        </p:spPr>
        <p:txBody>
          <a:bodyPr/>
          <a:lstStyle/>
          <a:p>
            <a:r>
              <a:rPr lang="en-US" dirty="0" smtClean="0"/>
              <a:t>Working with word processing software, file formats, coding, text, tables, figures,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626695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What is the most used encoding on the World Wide Web?</a:t>
            </a:r>
            <a:endParaRPr lang="en-US" dirty="0" smtClean="0"/>
          </a:p>
          <a:p>
            <a:pPr marL="871538" lvl="1" indent="-514350">
              <a:buFont typeface="+mj-lt"/>
              <a:buAutoNum type="alphaLcParenR"/>
            </a:pPr>
            <a:r>
              <a:rPr lang="en-US" dirty="0">
                <a:effectLst/>
              </a:rPr>
              <a:t>UTF</a:t>
            </a:r>
            <a:r>
              <a:rPr lang="ru-RU" dirty="0">
                <a:effectLst/>
              </a:rPr>
              <a:t>-8 </a:t>
            </a:r>
            <a:endParaRPr lang="en-US" dirty="0" smtClean="0"/>
          </a:p>
          <a:p>
            <a:pPr marL="871538" lvl="1" indent="-514350">
              <a:buFont typeface="+mj-lt"/>
              <a:buAutoNum type="alphaLcParenR"/>
            </a:pPr>
            <a:r>
              <a:rPr lang="en-US" dirty="0">
                <a:effectLst/>
              </a:rPr>
              <a:t>ASCII </a:t>
            </a:r>
            <a:endParaRPr lang="en-US" dirty="0" smtClean="0"/>
          </a:p>
          <a:p>
            <a:pPr marL="871538" lvl="1" indent="-514350">
              <a:buFont typeface="+mj-lt"/>
              <a:buAutoNum type="alphaLcParenR"/>
            </a:pPr>
            <a:r>
              <a:rPr lang="en-US" dirty="0">
                <a:effectLst/>
              </a:rPr>
              <a:t>UTF</a:t>
            </a:r>
            <a:r>
              <a:rPr lang="ru-RU" dirty="0">
                <a:effectLst/>
              </a:rPr>
              <a:t>-7 </a:t>
            </a:r>
            <a:endParaRPr lang="en-US" dirty="0" smtClean="0"/>
          </a:p>
          <a:p>
            <a:pPr marL="871538" lvl="1" indent="-514350">
              <a:buFont typeface="+mj-lt"/>
              <a:buAutoNum type="alphaLcParenR"/>
            </a:pPr>
            <a:r>
              <a:rPr lang="en-US" dirty="0">
                <a:effectLst/>
              </a:rPr>
              <a:t>UTF</a:t>
            </a:r>
            <a:r>
              <a:rPr lang="ru-RU" dirty="0">
                <a:effectLst/>
              </a:rPr>
              <a:t>-32 </a:t>
            </a:r>
            <a:endParaRPr lang="en-US" dirty="0" smtClean="0"/>
          </a:p>
          <a:p>
            <a:pPr marL="871538" lvl="1" indent="-514350">
              <a:buFont typeface="+mj-lt"/>
              <a:buAutoNum type="alphaLcParenR"/>
            </a:pPr>
            <a:r>
              <a:rPr lang="en-US" dirty="0">
                <a:effectLst/>
              </a:rPr>
              <a:t>Not possible to </a:t>
            </a:r>
            <a:r>
              <a:rPr lang="en-US" dirty="0" smtClean="0">
                <a:effectLst/>
              </a:rPr>
              <a:t>determine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
        <p:nvSpPr>
          <p:cNvPr id="5" name="Oval 4"/>
          <p:cNvSpPr/>
          <p:nvPr/>
        </p:nvSpPr>
        <p:spPr>
          <a:xfrm>
            <a:off x="457200" y="2133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6816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UTF-8 has become the dominant character encoding for the World Wide Web, accounting for more than half of all Web pages. </a:t>
            </a:r>
            <a:endParaRPr lang="bg-BG" dirty="0" smtClean="0"/>
          </a:p>
          <a:p>
            <a:pPr>
              <a:buNone/>
            </a:pPr>
            <a:endParaRPr lang="bg-BG" dirty="0" smtClean="0"/>
          </a:p>
          <a:p>
            <a:r>
              <a:rPr lang="en-GB" dirty="0" smtClean="0"/>
              <a:t>Reference</a:t>
            </a:r>
            <a:r>
              <a:rPr lang="bg-BG" dirty="0" smtClean="0"/>
              <a:t>:</a:t>
            </a:r>
            <a:endParaRPr lang="en-US" dirty="0" smtClean="0"/>
          </a:p>
          <a:p>
            <a:pPr lvl="1"/>
            <a:r>
              <a:rPr lang="en-US" sz="2800" dirty="0" smtClean="0">
                <a:hlinkClick r:id="rId2"/>
              </a:rPr>
              <a:t>http://en.wikipedia.org/wiki/UTF-8</a:t>
            </a:r>
            <a:endParaRPr lang="en-US" sz="2800" dirty="0" smtClean="0"/>
          </a:p>
          <a:p>
            <a:pPr lvl="1"/>
            <a:r>
              <a:rPr lang="en-US" sz="2800" dirty="0" smtClean="0">
                <a:hlinkClick r:id="rId3"/>
              </a:rPr>
              <a:t>http://encoding.spec.whatwg.org/</a:t>
            </a:r>
            <a:endParaRPr lang="en-US" sz="2800" dirty="0" smtClean="0"/>
          </a:p>
          <a:p>
            <a:pPr lvl="1"/>
            <a:r>
              <a:rPr lang="en-US" sz="2800" dirty="0" err="1" smtClean="0">
                <a:hlinkClick r:id="rId4"/>
              </a:rPr>
              <a:t>Elektronen</a:t>
            </a:r>
            <a:r>
              <a:rPr lang="en-US" sz="2800" dirty="0" smtClean="0">
                <a:hlinkClick r:id="rId4"/>
              </a:rPr>
              <a:t> </a:t>
            </a:r>
            <a:r>
              <a:rPr lang="en-US" sz="2800" dirty="0" err="1" smtClean="0">
                <a:hlinkClick r:id="rId4"/>
              </a:rPr>
              <a:t>Kurs</a:t>
            </a:r>
            <a:r>
              <a:rPr lang="en-US" sz="2800" dirty="0" smtClean="0">
                <a:hlinkClick r:id="rId4"/>
              </a:rPr>
              <a:t> Po Programirane-1 (</a:t>
            </a:r>
            <a:r>
              <a:rPr lang="en-US" sz="2800" dirty="0" err="1" smtClean="0">
                <a:hlinkClick r:id="rId4"/>
              </a:rPr>
              <a:t>Tema</a:t>
            </a:r>
            <a:r>
              <a:rPr lang="en-US" sz="2800" dirty="0" smtClean="0">
                <a:hlinkClick r:id="rId4"/>
              </a:rPr>
              <a:t> 44)</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 xmlns:p14="http://schemas.microsoft.com/office/powerpoint/2010/main" val="23389894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en-US" dirty="0" smtClean="0"/>
              <a:t>Computer graphics</a:t>
            </a:r>
            <a:endParaRPr lang="en-US" dirty="0"/>
          </a:p>
        </p:txBody>
      </p:sp>
      <p:sp>
        <p:nvSpPr>
          <p:cNvPr id="3" name="Subtitle 2"/>
          <p:cNvSpPr>
            <a:spLocks noGrp="1"/>
          </p:cNvSpPr>
          <p:nvPr>
            <p:ph type="subTitle" idx="1"/>
          </p:nvPr>
        </p:nvSpPr>
        <p:spPr>
          <a:xfrm>
            <a:off x="592667" y="5450680"/>
            <a:ext cx="7924800" cy="873920"/>
          </a:xfrm>
        </p:spPr>
        <p:txBody>
          <a:bodyPr/>
          <a:lstStyle/>
          <a:p>
            <a:r>
              <a:rPr lang="en-US" dirty="0" smtClean="0"/>
              <a:t>Raster and vector graphics, graphic file formats, image editors, range of colors</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 xmlns:a14="http://schemas.microsoft.com/office/drawing/2010/main">
                  <a14:imgLayer r:embed="rId5">
                    <a14:imgEffect>
                      <a14:sharpenSoften amount="50000"/>
                    </a14:imgEffect>
                  </a14:imgLayer>
                </a14:imgProps>
              </a:ext>
              <a:ext uri="{28A0092B-C50C-407E-A947-70E740481C1C}">
                <a14:useLocalDpi xmlns=""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330572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How many bits are needed to store the color of each pixel in a </a:t>
            </a:r>
            <a:r>
              <a:rPr lang="en-US" dirty="0" smtClean="0"/>
              <a:t>black and white</a:t>
            </a:r>
            <a:r>
              <a:rPr lang="bg-BG" dirty="0" smtClean="0"/>
              <a:t> image</a:t>
            </a:r>
            <a:r>
              <a:rPr lang="en-US" dirty="0" smtClean="0"/>
              <a:t>?</a:t>
            </a:r>
          </a:p>
          <a:p>
            <a:pPr marL="871538" lvl="1" indent="-514350">
              <a:buFont typeface="+mj-lt"/>
              <a:buAutoNum type="alphaLcParenR"/>
            </a:pPr>
            <a:r>
              <a:rPr lang="en-US" dirty="0" smtClean="0"/>
              <a:t>16 bits</a:t>
            </a:r>
          </a:p>
          <a:p>
            <a:pPr marL="871538" lvl="1" indent="-514350">
              <a:buFont typeface="+mj-lt"/>
              <a:buAutoNum type="alphaLcParenR"/>
            </a:pPr>
            <a:r>
              <a:rPr lang="en-US" dirty="0" smtClean="0"/>
              <a:t>8 bits</a:t>
            </a:r>
          </a:p>
          <a:p>
            <a:pPr marL="871538" lvl="1" indent="-514350">
              <a:buFont typeface="+mj-lt"/>
              <a:buAutoNum type="alphaLcParenR"/>
            </a:pPr>
            <a:r>
              <a:rPr lang="en-US" smtClean="0"/>
              <a:t>2 </a:t>
            </a:r>
            <a:r>
              <a:rPr lang="en-US" dirty="0" smtClean="0"/>
              <a:t>bits</a:t>
            </a:r>
          </a:p>
          <a:p>
            <a:pPr marL="871538" lvl="1" indent="-514350">
              <a:buFont typeface="+mj-lt"/>
              <a:buAutoNum type="alphaLcParenR"/>
            </a:pPr>
            <a:r>
              <a:rPr lang="en-US" dirty="0" smtClean="0"/>
              <a:t>1 bit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
        <p:nvSpPr>
          <p:cNvPr id="5" name="Oval 4"/>
          <p:cNvSpPr/>
          <p:nvPr/>
        </p:nvSpPr>
        <p:spPr>
          <a:xfrm>
            <a:off x="5334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1 bit</a:t>
            </a:r>
            <a:endParaRPr lang="bg-BG" dirty="0" smtClean="0"/>
          </a:p>
          <a:p>
            <a:pPr lvl="1"/>
            <a:r>
              <a:rPr lang="en-US" dirty="0" smtClean="0"/>
              <a:t>Color depth aka bit depth is the number of bits used to indicate the color of each pixel.</a:t>
            </a:r>
            <a:endParaRPr lang="bg-BG" dirty="0" smtClean="0"/>
          </a:p>
          <a:p>
            <a:pPr lvl="1"/>
            <a:r>
              <a:rPr lang="en-US" dirty="0" smtClean="0"/>
              <a:t>Black and white images have only two colors so only one color is present in each pixel.</a:t>
            </a:r>
          </a:p>
          <a:p>
            <a:r>
              <a:rPr lang="en-GB" dirty="0" smtClean="0"/>
              <a:t>Reference</a:t>
            </a:r>
            <a:r>
              <a:rPr lang="bg-BG" dirty="0" smtClean="0"/>
              <a:t>:</a:t>
            </a:r>
            <a:endParaRPr lang="en-US" dirty="0" smtClean="0"/>
          </a:p>
          <a:p>
            <a:pPr lvl="1"/>
            <a:r>
              <a:rPr lang="bg-BG" sz="2800" u="sng" dirty="0" smtClean="0">
                <a:hlinkClick r:id="rId2"/>
              </a:rPr>
              <a:t>http://it.jovkov.org/12_klas/colors/urok_color.htm</a:t>
            </a:r>
            <a:endParaRPr lang="en-US" sz="2800" u="sng" dirty="0" smtClean="0">
              <a:hlinkClick r:id="rId2"/>
            </a:endParaRPr>
          </a:p>
          <a:p>
            <a:pPr lvl="1"/>
            <a:r>
              <a:rPr lang="bg-BG" sz="2800" u="sng" dirty="0" smtClean="0">
                <a:hlinkClick r:id="rId3"/>
              </a:rPr>
              <a:t>http://en.wikipedia.org/wiki/Color_depth</a:t>
            </a:r>
            <a:endParaRPr lang="en-US" sz="2800" u="sng" dirty="0" smtClean="0"/>
          </a:p>
          <a:p>
            <a:pPr lvl="1"/>
            <a:r>
              <a:rPr lang="bg-BG" sz="2800" u="sng" dirty="0" smtClean="0">
                <a:hlinkClick r:id="rId4"/>
              </a:rPr>
              <a:t>http://www.cambridgeincolour.com/tutorials/bit-depth.htm</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 xmlns:p14="http://schemas.microsoft.com/office/powerpoint/2010/main" val="6146808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en-US" dirty="0" smtClean="0"/>
              <a:t>Databases</a:t>
            </a:r>
            <a:endParaRPr lang="en-US" dirty="0"/>
          </a:p>
        </p:txBody>
      </p:sp>
      <p:sp>
        <p:nvSpPr>
          <p:cNvPr id="3" name="Subtitle 2"/>
          <p:cNvSpPr>
            <a:spLocks noGrp="1"/>
          </p:cNvSpPr>
          <p:nvPr>
            <p:ph type="subTitle" idx="1"/>
          </p:nvPr>
        </p:nvSpPr>
        <p:spPr>
          <a:xfrm>
            <a:off x="609600" y="5710324"/>
            <a:ext cx="7924800" cy="569120"/>
          </a:xfrm>
        </p:spPr>
        <p:txBody>
          <a:bodyPr/>
          <a:lstStyle/>
          <a:p>
            <a:r>
              <a:rPr lang="en-US" dirty="0" smtClean="0"/>
              <a:t>Data models</a:t>
            </a:r>
            <a:r>
              <a:rPr lang="bg-BG" dirty="0" smtClean="0"/>
              <a:t>, </a:t>
            </a:r>
            <a:r>
              <a:rPr lang="en-US" dirty="0" smtClean="0"/>
              <a:t>tables</a:t>
            </a:r>
            <a:r>
              <a:rPr lang="bg-BG" dirty="0" smtClean="0"/>
              <a:t>, </a:t>
            </a:r>
            <a:r>
              <a:rPr lang="en-US" dirty="0" smtClean="0"/>
              <a:t>relationships</a:t>
            </a:r>
            <a:r>
              <a:rPr lang="bg-BG" dirty="0" smtClean="0"/>
              <a:t>,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 xmlns:p14="http://schemas.microsoft.com/office/powerpoint/2010/main" val="24321395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smtClean="0"/>
              <a:t>How can you obtain the number of events triggered by each user from the given table:</a:t>
            </a:r>
          </a:p>
          <a:p>
            <a:endParaRPr lang="en-US" dirty="0" smtClean="0"/>
          </a:p>
          <a:p>
            <a:pPr marL="871538" lvl="1" indent="-514350">
              <a:buFont typeface="+mj-lt"/>
              <a:buAutoNum type="alphaLcParenR"/>
            </a:pPr>
            <a:endParaRPr lang="en-US" sz="2400" dirty="0" smtClean="0"/>
          </a:p>
          <a:p>
            <a:pPr marL="871538" lvl="1" indent="-514350">
              <a:buFont typeface="+mj-lt"/>
              <a:buAutoNum type="alphaLcParenR"/>
            </a:pPr>
            <a:endParaRPr lang="en-US" sz="2400" dirty="0" smtClean="0"/>
          </a:p>
          <a:p>
            <a:pPr marL="871538" lvl="1" indent="-514350">
              <a:buFont typeface="+mj-lt"/>
              <a:buAutoNum type="alphaLcParenR"/>
            </a:pPr>
            <a:r>
              <a:rPr lang="en-US" sz="2400" dirty="0" smtClean="0"/>
              <a:t>SELECT username, </a:t>
            </a:r>
            <a:r>
              <a:rPr lang="en-US" sz="2400" dirty="0" err="1" smtClean="0"/>
              <a:t>event_id</a:t>
            </a:r>
            <a:r>
              <a:rPr lang="en-US" sz="2400" dirty="0" smtClean="0"/>
              <a:t> FROM Activity</a:t>
            </a:r>
          </a:p>
          <a:p>
            <a:pPr marL="871538" lvl="1" indent="-514350">
              <a:buFont typeface="+mj-lt"/>
              <a:buAutoNum type="alphaLcParenR"/>
            </a:pPr>
            <a:r>
              <a:rPr lang="en-US" sz="2400" dirty="0" smtClean="0"/>
              <a:t>SELECT username, COUNT(</a:t>
            </a:r>
            <a:r>
              <a:rPr lang="en-US" sz="2400" dirty="0" err="1" smtClean="0"/>
              <a:t>event_id</a:t>
            </a:r>
            <a:r>
              <a:rPr lang="en-US" sz="2400" dirty="0" smtClean="0"/>
              <a:t>) FROM Activity GROUP BY username</a:t>
            </a:r>
          </a:p>
          <a:p>
            <a:pPr marL="871538" lvl="1" indent="-514350">
              <a:buFont typeface="+mj-lt"/>
              <a:buAutoNum type="alphaLcParenR"/>
            </a:pPr>
            <a:r>
              <a:rPr lang="en-US" sz="2400" dirty="0" smtClean="0"/>
              <a:t>SELECT * FROM Activity</a:t>
            </a:r>
          </a:p>
          <a:p>
            <a:pPr marL="871538" lvl="1" indent="-514350">
              <a:buFont typeface="+mj-lt"/>
              <a:buAutoNum type="alphaLcParenR"/>
            </a:pPr>
            <a:r>
              <a:rPr lang="en-US" sz="2400" dirty="0" smtClean="0"/>
              <a:t>SELECT username, </a:t>
            </a:r>
            <a:r>
              <a:rPr lang="en-US" sz="2400" dirty="0" err="1" smtClean="0"/>
              <a:t>event_id</a:t>
            </a:r>
            <a:r>
              <a:rPr lang="en-US" sz="2400" dirty="0" smtClean="0"/>
              <a:t> FROM Activity WHERE </a:t>
            </a:r>
            <a:r>
              <a:rPr lang="en-US" sz="2400" dirty="0" err="1" smtClean="0"/>
              <a:t>event_id</a:t>
            </a:r>
            <a:r>
              <a:rPr lang="en-US" sz="2400" dirty="0" smtClean="0"/>
              <a:t> &gt; 12311</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5" name="Oval 4"/>
          <p:cNvSpPr/>
          <p:nvPr/>
        </p:nvSpPr>
        <p:spPr>
          <a:xfrm>
            <a:off x="457200" y="4191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descr="table.jpg"/>
          <p:cNvPicPr>
            <a:picLocks noChangeAspect="1"/>
          </p:cNvPicPr>
          <p:nvPr/>
        </p:nvPicPr>
        <p:blipFill>
          <a:blip r:embed="rId2" cstate="print"/>
          <a:stretch>
            <a:fillRect/>
          </a:stretch>
        </p:blipFill>
        <p:spPr>
          <a:xfrm>
            <a:off x="304800" y="1828800"/>
            <a:ext cx="8554349" cy="1800509"/>
          </a:xfrm>
          <a:prstGeom prst="rect">
            <a:avLst/>
          </a:prstGeom>
        </p:spPr>
      </p:pic>
    </p:spTree>
    <p:extLst>
      <p:ext uri="{BB962C8B-B14F-4D97-AF65-F5344CB8AC3E}">
        <p14:creationId xmlns=""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Answer</a:t>
            </a:r>
            <a:endParaRPr lang="en-US" dirty="0"/>
          </a:p>
        </p:txBody>
      </p:sp>
      <p:sp>
        <p:nvSpPr>
          <p:cNvPr id="3" name="Content Placeholder 2"/>
          <p:cNvSpPr>
            <a:spLocks noGrp="1"/>
          </p:cNvSpPr>
          <p:nvPr>
            <p:ph idx="1"/>
          </p:nvPr>
        </p:nvSpPr>
        <p:spPr/>
        <p:txBody>
          <a:bodyPr/>
          <a:lstStyle/>
          <a:p>
            <a:r>
              <a:rPr lang="en-US" dirty="0" smtClean="0"/>
              <a:t>SRAM</a:t>
            </a:r>
            <a:endParaRPr lang="bg-BG" dirty="0" smtClean="0"/>
          </a:p>
          <a:p>
            <a:pPr lvl="1"/>
            <a:r>
              <a:rPr lang="en-US" dirty="0" smtClean="0"/>
              <a:t>SRAM </a:t>
            </a:r>
            <a:r>
              <a:rPr lang="en-GB" dirty="0" smtClean="0"/>
              <a:t>stands for static random-access memory. RAM memory is volatile, and its state is lost or resets when power is removed from the system. The SRAM </a:t>
            </a:r>
            <a:r>
              <a:rPr lang="en-US" dirty="0" smtClean="0"/>
              <a:t>is generally faster and requires less power than DRAM and, in modern computers, it is often used as cache memory for the CPU.</a:t>
            </a:r>
          </a:p>
          <a:p>
            <a:r>
              <a:rPr lang="en-GB" dirty="0" smtClean="0"/>
              <a:t>Reference </a:t>
            </a:r>
            <a:r>
              <a:rPr lang="bg-BG" dirty="0" smtClean="0"/>
              <a:t>:</a:t>
            </a:r>
          </a:p>
          <a:p>
            <a:pPr lvl="1"/>
            <a:r>
              <a:rPr lang="en-US" sz="2800" dirty="0" smtClean="0">
                <a:hlinkClick r:id="rId2"/>
              </a:rPr>
              <a:t>http://www.webopedia.com/TERM/R/RAM</a:t>
            </a:r>
            <a:r>
              <a:rPr lang="bg-BG" sz="2800" dirty="0" smtClean="0">
                <a:hlinkClick r:id="rId2"/>
              </a:rPr>
              <a:t>.</a:t>
            </a:r>
            <a:r>
              <a:rPr lang="en-US" sz="2800" dirty="0" smtClean="0">
                <a:hlinkClick r:id="rId2"/>
              </a:rPr>
              <a:t>html</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 xmlns:p14="http://schemas.microsoft.com/office/powerpoint/2010/main" val="27006351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smtClean="0"/>
              <a:t>SELECT username, COUNT(</a:t>
            </a:r>
            <a:r>
              <a:rPr lang="en-US" sz="2800" dirty="0" err="1" smtClean="0"/>
              <a:t>event_id</a:t>
            </a:r>
            <a:r>
              <a:rPr lang="en-US" sz="2800" dirty="0" smtClean="0"/>
              <a:t>) FROM Activity GROUP BY username</a:t>
            </a:r>
            <a:endParaRPr lang="bg-BG" sz="2800" dirty="0" smtClean="0"/>
          </a:p>
          <a:p>
            <a:pPr lvl="1"/>
            <a:r>
              <a:rPr lang="en-US" dirty="0" smtClean="0"/>
              <a:t>Selects the username from table Activity, counts how many events are associated with that username and displays the result</a:t>
            </a:r>
          </a:p>
          <a:p>
            <a:r>
              <a:rPr lang="en-GB" dirty="0" smtClean="0"/>
              <a:t>Reference</a:t>
            </a:r>
            <a:r>
              <a:rPr lang="bg-BG" dirty="0" smtClean="0"/>
              <a:t>:</a:t>
            </a:r>
            <a:endParaRPr lang="en-US" dirty="0" smtClean="0"/>
          </a:p>
          <a:p>
            <a:pPr lvl="1"/>
            <a:r>
              <a:rPr lang="en-US" sz="2800" u="sng" dirty="0" smtClean="0">
                <a:hlinkClick r:id="rId2"/>
              </a:rPr>
              <a:t>http://sqlzoo.net/</a:t>
            </a:r>
            <a:endParaRPr lang="en-US" sz="2800" u="sng" dirty="0" smtClean="0"/>
          </a:p>
          <a:p>
            <a:pPr lvl="1"/>
            <a:r>
              <a:rPr lang="en-US" sz="2800" u="sng" dirty="0" smtClean="0">
                <a:hlinkClick r:id="rId3"/>
              </a:rPr>
              <a:t>http://telerikacademy.com/Courses/Courses/Details/12</a:t>
            </a:r>
            <a:endParaRPr lang="en-US" sz="2800" u="sng" dirty="0" smtClean="0"/>
          </a:p>
          <a:p>
            <a:pPr lvl="1"/>
            <a:r>
              <a:rPr lang="en-US" sz="2800" u="sng" dirty="0" smtClean="0">
                <a:hlinkClick r:id="rId4"/>
              </a:rPr>
              <a:t>http://www.w3schools.com/sql/</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Tree>
    <p:extLst>
      <p:ext uri="{BB962C8B-B14F-4D97-AF65-F5344CB8AC3E}">
        <p14:creationId xmlns="" xmlns:p14="http://schemas.microsoft.com/office/powerpoint/2010/main" val="2054666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en-GB" dirty="0" smtClean="0"/>
              <a:t>Information systems</a:t>
            </a:r>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software architectures</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81200" y="914400"/>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38514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a:effectLst/>
              </a:rPr>
              <a:t>One of the most used information system class is ERP. The abbreviation stands for:</a:t>
            </a:r>
          </a:p>
          <a:p>
            <a:pPr marL="871538" lvl="1" indent="-514350">
              <a:buFont typeface="+mj-lt"/>
              <a:buAutoNum type="alphaLcParenR"/>
            </a:pPr>
            <a:r>
              <a:rPr lang="en-US" dirty="0">
                <a:effectLst/>
              </a:rPr>
              <a:t>Economic Resource </a:t>
            </a:r>
            <a:r>
              <a:rPr lang="en-US" dirty="0" smtClean="0">
                <a:effectLst/>
              </a:rPr>
              <a:t>Planning</a:t>
            </a:r>
          </a:p>
          <a:p>
            <a:pPr marL="871538" lvl="1" indent="-514350">
              <a:buFont typeface="+mj-lt"/>
              <a:buAutoNum type="alphaLcParenR"/>
            </a:pPr>
            <a:r>
              <a:rPr lang="en-US" dirty="0">
                <a:effectLst/>
              </a:rPr>
              <a:t>Enterprise Records </a:t>
            </a:r>
            <a:r>
              <a:rPr lang="en-US" dirty="0" smtClean="0">
                <a:effectLst/>
              </a:rPr>
              <a:t>Pack</a:t>
            </a:r>
            <a:endParaRPr lang="en-US" dirty="0" smtClean="0"/>
          </a:p>
          <a:p>
            <a:pPr marL="871538" lvl="1" indent="-514350">
              <a:buFont typeface="+mj-lt"/>
              <a:buAutoNum type="alphaLcParenR"/>
            </a:pPr>
            <a:r>
              <a:rPr lang="en-US" dirty="0">
                <a:effectLst/>
              </a:rPr>
              <a:t>Economic Recovery Planning</a:t>
            </a:r>
            <a:endParaRPr lang="en-US" dirty="0" smtClean="0"/>
          </a:p>
          <a:p>
            <a:pPr marL="871538" lvl="1" indent="-514350">
              <a:buFont typeface="+mj-lt"/>
              <a:buAutoNum type="alphaLcParenR"/>
            </a:pPr>
            <a:r>
              <a:rPr lang="en-US" dirty="0">
                <a:effectLst/>
              </a:rPr>
              <a:t>Enterprise Resource </a:t>
            </a:r>
            <a:r>
              <a:rPr lang="en-US" dirty="0" smtClean="0">
                <a:effectLst/>
              </a:rPr>
              <a:t>Planning</a:t>
            </a:r>
            <a:endParaRPr lang="en-US" dirty="0" smtClean="0"/>
          </a:p>
          <a:p>
            <a:pPr marL="871538" lvl="1" indent="-514350">
              <a:buFont typeface="+mj-lt"/>
              <a:buAutoNum type="alphaLcParenR"/>
            </a:pPr>
            <a:r>
              <a:rPr lang="en-US" dirty="0">
                <a:effectLst/>
              </a:rPr>
              <a:t>Electromagnetic Rocket </a:t>
            </a:r>
            <a:r>
              <a:rPr lang="en-US" dirty="0" smtClean="0">
                <a:effectLst/>
              </a:rPr>
              <a:t>Pack</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
        <p:nvSpPr>
          <p:cNvPr id="5" name="Oval 4"/>
          <p:cNvSpPr/>
          <p:nvPr/>
        </p:nvSpPr>
        <p:spPr>
          <a:xfrm>
            <a:off x="533400" y="3886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a:effectLst/>
              </a:rPr>
              <a:t>Enterprise resource planning</a:t>
            </a:r>
            <a:r>
              <a:rPr lang="en-US" b="0" dirty="0">
                <a:effectLst/>
              </a:rPr>
              <a:t> (</a:t>
            </a:r>
            <a:r>
              <a:rPr lang="en-US" dirty="0">
                <a:effectLst/>
              </a:rPr>
              <a:t>ERP</a:t>
            </a:r>
            <a:r>
              <a:rPr lang="en-US" b="0" dirty="0">
                <a:effectLst/>
              </a:rPr>
              <a:t>) is business management software—usually a suite of integrated applications—that a company uses to manage business processes, including</a:t>
            </a:r>
            <a:endParaRPr lang="en-US" dirty="0" smtClean="0"/>
          </a:p>
          <a:p>
            <a:endParaRPr lang="en-US" dirty="0" smtClean="0"/>
          </a:p>
          <a:p>
            <a:r>
              <a:rPr lang="en-GB" dirty="0" smtClean="0"/>
              <a:t>Reference</a:t>
            </a:r>
            <a:r>
              <a:rPr lang="bg-BG" dirty="0" smtClean="0"/>
              <a:t>:</a:t>
            </a:r>
            <a:endParaRPr lang="en-US" dirty="0" smtClean="0"/>
          </a:p>
          <a:p>
            <a:pPr lvl="1"/>
            <a:r>
              <a:rPr lang="en-US" sz="2800" dirty="0">
                <a:hlinkClick r:id="rId2"/>
              </a:rPr>
              <a:t>http://en.wikipedia.org/wiki/Enterprise_resource_planning</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Tree>
    <p:extLst>
      <p:ext uri="{BB962C8B-B14F-4D97-AF65-F5344CB8AC3E}">
        <p14:creationId xmlns="" xmlns:p14="http://schemas.microsoft.com/office/powerpoint/2010/main" val="27042203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en-GB" dirty="0" smtClean="0"/>
              <a:t>Security</a:t>
            </a:r>
          </a:p>
        </p:txBody>
      </p:sp>
      <p:sp>
        <p:nvSpPr>
          <p:cNvPr id="3" name="Subtitle 2"/>
          <p:cNvSpPr>
            <a:spLocks noGrp="1"/>
          </p:cNvSpPr>
          <p:nvPr>
            <p:ph type="subTitle" idx="1"/>
          </p:nvPr>
        </p:nvSpPr>
        <p:spPr>
          <a:xfrm>
            <a:off x="609600" y="4724400"/>
            <a:ext cx="7924800" cy="1564480"/>
          </a:xfrm>
        </p:spPr>
        <p:txBody>
          <a:bodyPr/>
          <a:lstStyle/>
          <a:p>
            <a:r>
              <a:rPr lang="en-US" dirty="0" smtClean="0"/>
              <a:t>Symmetrical and asymmetrical coding algorithms, cryptographic hash, digital signature, digital certificates</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05869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The penetration test is designed to test the computer and network security. Such simulated attacks are performed from:</a:t>
            </a:r>
            <a:endParaRPr lang="en-US" dirty="0" smtClean="0"/>
          </a:p>
          <a:p>
            <a:pPr marL="871538" lvl="1" indent="-514350">
              <a:buFont typeface="+mj-lt"/>
              <a:buAutoNum type="alphaLcParenR"/>
            </a:pPr>
            <a:r>
              <a:rPr lang="en-US" dirty="0" smtClean="0"/>
              <a:t>External source</a:t>
            </a:r>
          </a:p>
          <a:p>
            <a:pPr marL="871538" lvl="1" indent="-514350">
              <a:buFont typeface="+mj-lt"/>
              <a:buAutoNum type="alphaLcParenR"/>
            </a:pPr>
            <a:r>
              <a:rPr lang="en-US" dirty="0" smtClean="0"/>
              <a:t>Internal source</a:t>
            </a:r>
          </a:p>
          <a:p>
            <a:pPr marL="871538" lvl="1" indent="-514350">
              <a:buFont typeface="+mj-lt"/>
              <a:buAutoNum type="alphaLcParenR"/>
            </a:pPr>
            <a:r>
              <a:rPr lang="en-US" dirty="0" smtClean="0"/>
              <a:t>Both external and internal source</a:t>
            </a:r>
          </a:p>
          <a:p>
            <a:pPr marL="871538" lvl="1" indent="-514350">
              <a:buFont typeface="+mj-lt"/>
              <a:buAutoNum type="alphaLcParenR"/>
            </a:pPr>
            <a:r>
              <a:rPr lang="en-US" dirty="0" smtClean="0"/>
              <a:t>None of the above</a:t>
            </a:r>
          </a:p>
          <a:p>
            <a:pPr marL="357188" lvl="1" indent="0">
              <a:buNone/>
            </a:pPr>
            <a:endParaRPr lang="en-US" dirty="0" smtClean="0"/>
          </a:p>
          <a:p>
            <a:pPr marL="357188" lvl="1"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
        <p:nvSpPr>
          <p:cNvPr id="5" name="Oval 4"/>
          <p:cNvSpPr/>
          <p:nvPr/>
        </p:nvSpPr>
        <p:spPr>
          <a:xfrm>
            <a:off x="457200" y="3886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a:t>A penetration test, occasionally pentest, is a method of evaluating computer and network security by simulating an attack on a computer system or network from external and internal threats</a:t>
            </a:r>
            <a:r>
              <a:rPr lang="en-US" dirty="0" smtClean="0"/>
              <a:t>.</a:t>
            </a:r>
          </a:p>
          <a:p>
            <a:r>
              <a:rPr lang="en-US" dirty="0" smtClean="0"/>
              <a:t>Reference</a:t>
            </a:r>
            <a:r>
              <a:rPr lang="bg-BG" dirty="0" smtClean="0"/>
              <a:t>:</a:t>
            </a:r>
            <a:endParaRPr lang="en-US" dirty="0" smtClean="0"/>
          </a:p>
          <a:p>
            <a:pPr lvl="1"/>
            <a:r>
              <a:rPr lang="en-US" sz="2800" dirty="0">
                <a:hlinkClick r:id="rId2"/>
              </a:rPr>
              <a:t>http://en.wikipedia.org/wiki/Penetration_test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 xmlns:p14="http://schemas.microsoft.com/office/powerpoint/2010/main" val="14820297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en-US" dirty="0" smtClean="0"/>
              <a:t>Presentation making &amp; Presentation skills</a:t>
            </a:r>
            <a:endParaRPr lang="en-US" dirty="0"/>
          </a:p>
        </p:txBody>
      </p:sp>
      <p:sp>
        <p:nvSpPr>
          <p:cNvPr id="3" name="Subtitle 2"/>
          <p:cNvSpPr>
            <a:spLocks noGrp="1"/>
          </p:cNvSpPr>
          <p:nvPr>
            <p:ph type="subTitle" idx="1"/>
          </p:nvPr>
        </p:nvSpPr>
        <p:spPr>
          <a:xfrm>
            <a:off x="609600" y="4988720"/>
            <a:ext cx="7924800" cy="1412080"/>
          </a:xfrm>
        </p:spPr>
        <p:txBody>
          <a:bodyPr/>
          <a:lstStyle/>
          <a:p>
            <a:r>
              <a:rPr lang="en-US" dirty="0" smtClean="0"/>
              <a:t>Presentation software, preparation of presentations, slides, effects, notes, colors, images, sound, video</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447953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smtClean="0"/>
              <a:t>Which of the following is NOT presentation software: </a:t>
            </a:r>
            <a:r>
              <a:rPr lang="ru-RU" sz="2800" dirty="0" smtClean="0"/>
              <a:t> </a:t>
            </a:r>
            <a:endParaRPr lang="en-US" sz="2800" dirty="0" smtClean="0"/>
          </a:p>
          <a:p>
            <a:pPr marL="871538" lvl="1" indent="-514350">
              <a:buFont typeface="+mj-lt"/>
              <a:buAutoNum type="alphaLcParenR"/>
            </a:pPr>
            <a:r>
              <a:rPr lang="en-US" sz="2800" dirty="0" err="1" smtClean="0"/>
              <a:t>CorelDRAW</a:t>
            </a:r>
            <a:r>
              <a:rPr lang="ru-RU" sz="2800" dirty="0" smtClean="0"/>
              <a:t> </a:t>
            </a:r>
            <a:endParaRPr lang="en-US" sz="2800" dirty="0" smtClean="0"/>
          </a:p>
          <a:p>
            <a:pPr marL="871538" lvl="1" indent="-514350">
              <a:buFont typeface="+mj-lt"/>
              <a:buAutoNum type="alphaLcParenR"/>
            </a:pPr>
            <a:r>
              <a:rPr lang="en-US" sz="2800" dirty="0" smtClean="0"/>
              <a:t>Google Docs</a:t>
            </a:r>
            <a:r>
              <a:rPr lang="ru-RU" sz="2800" dirty="0" smtClean="0"/>
              <a:t> </a:t>
            </a:r>
            <a:endParaRPr lang="en-US" sz="2800" dirty="0" smtClean="0"/>
          </a:p>
          <a:p>
            <a:pPr marL="871538" lvl="1" indent="-514350">
              <a:buFont typeface="+mj-lt"/>
              <a:buAutoNum type="alphaLcParenR"/>
            </a:pPr>
            <a:r>
              <a:rPr lang="en-US" sz="2800" dirty="0" smtClean="0"/>
              <a:t>Apple Keynote </a:t>
            </a:r>
          </a:p>
          <a:p>
            <a:pPr marL="871538" lvl="1" indent="-514350">
              <a:buFont typeface="+mj-lt"/>
              <a:buAutoNum type="alphaLcParenR"/>
            </a:pPr>
            <a:r>
              <a:rPr lang="en-US" sz="2800" dirty="0" err="1" smtClean="0"/>
              <a:t>SlideRocket</a:t>
            </a:r>
            <a:endParaRPr lang="bg-BG" sz="2800" dirty="0" smtClean="0"/>
          </a:p>
          <a:p>
            <a:pPr marL="871538" lvl="1" indent="-514350">
              <a:buFont typeface="+mj-lt"/>
              <a:buAutoNum type="alphaLcParenR"/>
            </a:pPr>
            <a:r>
              <a:rPr lang="en-US" sz="2800" dirty="0" err="1" smtClean="0"/>
              <a:t>Prezi</a:t>
            </a:r>
            <a:endParaRPr lang="bg-BG" sz="2800" dirty="0" smtClean="0"/>
          </a:p>
          <a:p>
            <a:pPr marL="871538" lvl="1" indent="-514350">
              <a:buFont typeface="+mj-lt"/>
              <a:buAutoNum type="alphaLcParenR"/>
            </a:pPr>
            <a:r>
              <a:rPr lang="en-US" sz="2800" dirty="0" smtClean="0"/>
              <a:t>280 Slides</a:t>
            </a:r>
            <a:endParaRPr lang="ru-RU"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
        <p:nvSpPr>
          <p:cNvPr id="5" name="Oval 4"/>
          <p:cNvSpPr/>
          <p:nvPr/>
        </p:nvSpPr>
        <p:spPr>
          <a:xfrm>
            <a:off x="457200" y="1524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err="1" smtClean="0"/>
              <a:t>CorelDRAW</a:t>
            </a:r>
            <a:r>
              <a:rPr lang="bg-BG" sz="2800" dirty="0" smtClean="0"/>
              <a:t> - </a:t>
            </a:r>
            <a:r>
              <a:rPr lang="en-US" sz="2800" dirty="0" smtClean="0"/>
              <a:t>vector graphics editor;</a:t>
            </a:r>
          </a:p>
          <a:p>
            <a:r>
              <a:rPr lang="en-US" sz="2800" dirty="0" smtClean="0"/>
              <a:t>All others are presentation programs:</a:t>
            </a:r>
          </a:p>
          <a:p>
            <a:pPr lvl="1"/>
            <a:r>
              <a:rPr lang="en-US" sz="2800" dirty="0" smtClean="0"/>
              <a:t>Google Docs is free</a:t>
            </a:r>
          </a:p>
          <a:p>
            <a:pPr lvl="1"/>
            <a:r>
              <a:rPr lang="en-US" sz="2800" dirty="0" err="1" smtClean="0"/>
              <a:t>Sliderocket</a:t>
            </a:r>
            <a:r>
              <a:rPr lang="en-US" sz="2800" dirty="0" smtClean="0"/>
              <a:t> – delivered as </a:t>
            </a:r>
            <a:r>
              <a:rPr lang="en-US" sz="2800" dirty="0" err="1" smtClean="0"/>
              <a:t>SaaS</a:t>
            </a:r>
            <a:r>
              <a:rPr lang="en-US" sz="2800" dirty="0" smtClean="0"/>
              <a:t>. The platform is being integrated into </a:t>
            </a:r>
            <a:r>
              <a:rPr lang="en-US" sz="2800" dirty="0" err="1" smtClean="0"/>
              <a:t>ClearSlide</a:t>
            </a:r>
            <a:r>
              <a:rPr lang="en-US" sz="2800" dirty="0" smtClean="0"/>
              <a:t>.</a:t>
            </a:r>
          </a:p>
          <a:p>
            <a:pPr lvl="1"/>
            <a:r>
              <a:rPr lang="en-US" sz="2800" dirty="0" err="1" smtClean="0"/>
              <a:t>Prezi</a:t>
            </a:r>
            <a:r>
              <a:rPr lang="en-US" sz="2800" dirty="0" smtClean="0"/>
              <a:t> – cloud based presentation software</a:t>
            </a:r>
          </a:p>
          <a:p>
            <a:pPr lvl="1"/>
            <a:r>
              <a:rPr lang="en-US" sz="2800" dirty="0" smtClean="0"/>
              <a:t>280 Slides – a free web-based presentation software closed down in December 2011.</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Tree>
    <p:extLst>
      <p:ext uri="{BB962C8B-B14F-4D97-AF65-F5344CB8AC3E}">
        <p14:creationId xmlns="" xmlns:p14="http://schemas.microsoft.com/office/powerpoint/2010/main" val="2549878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GB" dirty="0" smtClean="0"/>
              <a:t>Computer programs (software)</a:t>
            </a:r>
          </a:p>
        </p:txBody>
      </p:sp>
      <p:sp>
        <p:nvSpPr>
          <p:cNvPr id="3" name="Subtitle 2"/>
          <p:cNvSpPr>
            <a:spLocks noGrp="1"/>
          </p:cNvSpPr>
          <p:nvPr>
            <p:ph type="subTitle" idx="1"/>
          </p:nvPr>
        </p:nvSpPr>
        <p:spPr>
          <a:xfrm>
            <a:off x="685800" y="5867400"/>
            <a:ext cx="7924800" cy="569120"/>
          </a:xfrm>
        </p:spPr>
        <p:txBody>
          <a:bodyPr/>
          <a:lstStyle/>
          <a:p>
            <a:r>
              <a:rPr lang="en-US" dirty="0" smtClean="0"/>
              <a:t>Computer software</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957841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en-GB" dirty="0" smtClean="0"/>
              <a:t>Multimedia</a:t>
            </a:r>
          </a:p>
        </p:txBody>
      </p:sp>
      <p:sp>
        <p:nvSpPr>
          <p:cNvPr id="3" name="Subtitle 2"/>
          <p:cNvSpPr>
            <a:spLocks noGrp="1"/>
          </p:cNvSpPr>
          <p:nvPr>
            <p:ph type="subTitle" idx="1"/>
          </p:nvPr>
        </p:nvSpPr>
        <p:spPr>
          <a:xfrm>
            <a:off x="609600" y="2143124"/>
            <a:ext cx="7924800" cy="954880"/>
          </a:xfrm>
        </p:spPr>
        <p:txBody>
          <a:bodyPr/>
          <a:lstStyle/>
          <a:p>
            <a:r>
              <a:rPr lang="en-US" dirty="0" smtClean="0"/>
              <a:t>Software creation / processing media: audio, video, file formats</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368319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is an audio codec?</a:t>
            </a:r>
            <a:r>
              <a:rPr lang="ru-RU" dirty="0" smtClean="0"/>
              <a:t> </a:t>
            </a:r>
            <a:endParaRPr lang="en-US" dirty="0" smtClean="0"/>
          </a:p>
          <a:p>
            <a:pPr marL="871538" lvl="1" indent="-514350">
              <a:buFont typeface="+mj-lt"/>
              <a:buAutoNum type="alphaLcParenR"/>
            </a:pPr>
            <a:r>
              <a:rPr lang="en-US" dirty="0" smtClean="0"/>
              <a:t>WMA </a:t>
            </a:r>
          </a:p>
          <a:p>
            <a:pPr marL="871538" lvl="1" indent="-514350">
              <a:buFont typeface="+mj-lt"/>
              <a:buAutoNum type="alphaLcParenR"/>
            </a:pPr>
            <a:r>
              <a:rPr lang="en-US" dirty="0" smtClean="0"/>
              <a:t>H.264 </a:t>
            </a:r>
            <a:endParaRPr lang="bg-BG" dirty="0" smtClean="0"/>
          </a:p>
          <a:p>
            <a:pPr marL="871538" lvl="1" indent="-514350">
              <a:buFont typeface="+mj-lt"/>
              <a:buAutoNum type="alphaLcParenR"/>
            </a:pPr>
            <a:r>
              <a:rPr lang="en-US" dirty="0" err="1" smtClean="0"/>
              <a:t>DivX</a:t>
            </a:r>
            <a:r>
              <a:rPr lang="en-US" dirty="0" smtClean="0"/>
              <a:t> </a:t>
            </a:r>
            <a:endParaRPr lang="bg-BG" dirty="0" smtClean="0"/>
          </a:p>
          <a:p>
            <a:pPr marL="871538" lvl="1" indent="-514350">
              <a:buFont typeface="+mj-lt"/>
              <a:buAutoNum type="alphaLcParenR"/>
            </a:pPr>
            <a:r>
              <a:rPr lang="en-US" dirty="0" smtClean="0"/>
              <a:t>WMV</a:t>
            </a:r>
            <a:endParaRPr lang="bg-BG" dirty="0" smtClean="0"/>
          </a:p>
          <a:p>
            <a:pPr marL="871538" lvl="1" indent="-514350">
              <a:buFont typeface="+mj-lt"/>
              <a:buAutoNum type="alphaLcParenR"/>
            </a:pPr>
            <a:r>
              <a:rPr lang="en-US" dirty="0" smtClean="0"/>
              <a:t>VP9</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572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WMA – Windows Media </a:t>
            </a:r>
            <a:r>
              <a:rPr lang="en-US" u="sng" dirty="0" smtClean="0"/>
              <a:t>Audio</a:t>
            </a:r>
            <a:endParaRPr lang="bg-BG" u="sng" dirty="0" smtClean="0"/>
          </a:p>
          <a:p>
            <a:r>
              <a:rPr lang="en-US" dirty="0" smtClean="0"/>
              <a:t>WMV – Windows Media Video</a:t>
            </a:r>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VP9 – video compression standard by Google</a:t>
            </a:r>
          </a:p>
          <a:p>
            <a:endParaRPr lang="en-US" dirty="0" smtClean="0"/>
          </a:p>
          <a:p>
            <a:r>
              <a:rPr lang="en-US" dirty="0" smtClean="0"/>
              <a:t>Reference</a:t>
            </a:r>
            <a:r>
              <a:rPr lang="bg-BG" dirty="0" smtClean="0"/>
              <a:t>:</a:t>
            </a:r>
            <a:endParaRPr lang="en-US" dirty="0" smtClean="0"/>
          </a:p>
          <a:p>
            <a:pPr lvl="1"/>
            <a:r>
              <a:rPr lang="en-US" sz="2400" dirty="0" smtClean="0">
                <a:hlinkClick r:id="rId2"/>
              </a:rPr>
              <a:t>http://en.wikipedia.org/wiki/Codec</a:t>
            </a:r>
            <a:endParaRPr lang="en-US" sz="2400" dirty="0" smtClean="0"/>
          </a:p>
          <a:p>
            <a:pPr lvl="1"/>
            <a:r>
              <a:rPr lang="en-US" sz="2400" dirty="0" smtClean="0">
                <a:hlinkClick r:id="rId3"/>
              </a:rPr>
              <a:t>http://en.wikipedia.org/wiki/List_of_codecs</a:t>
            </a:r>
            <a:endParaRPr lang="en-US" sz="2400" dirty="0" smtClean="0"/>
          </a:p>
          <a:p>
            <a:pPr lvl="1"/>
            <a:r>
              <a:rPr lang="en-US" sz="2400" dirty="0" smtClean="0">
                <a:hlinkClick r:id="rId4"/>
              </a:rPr>
              <a:t>http://en.wikipedia.org/wiki/Windows_Media_Audio</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 xmlns:p14="http://schemas.microsoft.com/office/powerpoint/2010/main" val="1667259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en-GB" dirty="0" smtClean="0"/>
              <a:t>Computer networks</a:t>
            </a:r>
          </a:p>
        </p:txBody>
      </p:sp>
      <p:sp>
        <p:nvSpPr>
          <p:cNvPr id="3" name="Subtitle 2"/>
          <p:cNvSpPr>
            <a:spLocks noGrp="1"/>
          </p:cNvSpPr>
          <p:nvPr>
            <p:ph type="subTitle" idx="1"/>
          </p:nvPr>
        </p:nvSpPr>
        <p:spPr>
          <a:xfrm>
            <a:off x="762000" y="5300754"/>
            <a:ext cx="7620000" cy="1031078"/>
          </a:xfrm>
        </p:spPr>
        <p:txBody>
          <a:bodyPr/>
          <a:lstStyle/>
          <a:p>
            <a:r>
              <a:rPr lang="en-US" dirty="0" smtClean="0"/>
              <a:t>OSI model</a:t>
            </a:r>
            <a:r>
              <a:rPr lang="bg-BG" dirty="0" smtClean="0"/>
              <a:t>, </a:t>
            </a:r>
            <a:r>
              <a:rPr lang="en-US" dirty="0" smtClean="0"/>
              <a:t>Communications models, protocols</a:t>
            </a:r>
            <a:r>
              <a:rPr lang="bg-BG" dirty="0" smtClean="0"/>
              <a:t>, </a:t>
            </a:r>
            <a:r>
              <a:rPr lang="en-US" dirty="0" smtClean="0"/>
              <a:t>standards</a:t>
            </a:r>
            <a:r>
              <a:rPr lang="bg-BG" dirty="0" smtClean="0"/>
              <a:t>, </a:t>
            </a:r>
            <a:r>
              <a:rPr lang="en-US" dirty="0"/>
              <a:t>hardware equipment</a:t>
            </a:r>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72940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of the following is not communication </a:t>
            </a:r>
            <a:r>
              <a:rPr lang="en-US" dirty="0" smtClean="0">
                <a:effectLst/>
              </a:rPr>
              <a:t>protocol:</a:t>
            </a:r>
            <a:endParaRPr lang="en-US" dirty="0" smtClean="0"/>
          </a:p>
          <a:p>
            <a:pPr marL="871538" lvl="1" indent="-514350">
              <a:buFont typeface="+mj-lt"/>
              <a:buAutoNum type="alphaLcParenR"/>
            </a:pPr>
            <a:r>
              <a:rPr lang="bg-BG" dirty="0">
                <a:effectLst/>
              </a:rPr>
              <a:t>FTP</a:t>
            </a:r>
            <a:endParaRPr lang="en-US" dirty="0" smtClean="0"/>
          </a:p>
          <a:p>
            <a:pPr marL="871538" lvl="1" indent="-514350">
              <a:buFont typeface="+mj-lt"/>
              <a:buAutoNum type="alphaLcParenR"/>
            </a:pPr>
            <a:r>
              <a:rPr lang="en-US" dirty="0">
                <a:effectLst/>
              </a:rPr>
              <a:t>POP3</a:t>
            </a:r>
            <a:endParaRPr lang="en-US" dirty="0" smtClean="0"/>
          </a:p>
          <a:p>
            <a:pPr marL="871538" lvl="1" indent="-514350">
              <a:buFont typeface="+mj-lt"/>
              <a:buAutoNum type="alphaLcParenR"/>
            </a:pPr>
            <a:r>
              <a:rPr lang="en-US" dirty="0">
                <a:effectLst/>
              </a:rPr>
              <a:t>TCP</a:t>
            </a:r>
            <a:endParaRPr lang="en-US" dirty="0" smtClean="0"/>
          </a:p>
          <a:p>
            <a:pPr marL="871538" lvl="1" indent="-514350">
              <a:buFont typeface="+mj-lt"/>
              <a:buAutoNum type="alphaLcParenR"/>
            </a:pPr>
            <a:r>
              <a:rPr lang="en-US" dirty="0">
                <a:effectLst/>
              </a:rPr>
              <a:t>DES</a:t>
            </a:r>
            <a:endParaRPr lang="en-US" dirty="0" smtClean="0"/>
          </a:p>
          <a:p>
            <a:pPr marL="357188" lvl="1"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DES </a:t>
            </a:r>
            <a:r>
              <a:rPr lang="en-US" b="0" dirty="0" smtClean="0"/>
              <a:t>(The </a:t>
            </a:r>
            <a:r>
              <a:rPr lang="en-US" b="0" dirty="0"/>
              <a:t>Data Encryption </a:t>
            </a:r>
            <a:r>
              <a:rPr lang="en-US" b="0" dirty="0" smtClean="0"/>
              <a:t>Standard) </a:t>
            </a:r>
            <a:r>
              <a:rPr lang="en-US" b="0" dirty="0"/>
              <a:t>is a previously predominant algorithm for the encryption of electronic data</a:t>
            </a:r>
            <a:r>
              <a:rPr lang="en-US" b="0" dirty="0" smtClean="0"/>
              <a:t>.</a:t>
            </a:r>
            <a:endParaRPr lang="bg-BG" b="0" dirty="0" smtClean="0"/>
          </a:p>
          <a:p>
            <a:pPr marL="0" indent="0">
              <a:buNone/>
            </a:pPr>
            <a:endParaRPr lang="en-US" dirty="0" smtClean="0"/>
          </a:p>
          <a:p>
            <a:r>
              <a:rPr lang="en-US" dirty="0" smtClean="0"/>
              <a:t>Reference</a:t>
            </a:r>
            <a:r>
              <a:rPr lang="bg-BG" dirty="0" smtClean="0"/>
              <a:t>:</a:t>
            </a:r>
            <a:endParaRPr lang="en-US" dirty="0" smtClean="0"/>
          </a:p>
          <a:p>
            <a:pPr lvl="1"/>
            <a:r>
              <a:rPr lang="bg-BG" sz="2800" u="sng" dirty="0">
                <a:effectLst/>
                <a:hlinkClick r:id="rId2"/>
              </a:rPr>
              <a:t>http://en.wikipedia.org/wiki/Communications_protocol</a:t>
            </a:r>
            <a:endParaRPr lang="en-US" sz="2800" dirty="0"/>
          </a:p>
          <a:p>
            <a:pPr lvl="1"/>
            <a:r>
              <a:rPr lang="bg-BG" sz="2800" u="sng" dirty="0">
                <a:effectLst/>
                <a:hlinkClick r:id="rId3"/>
              </a:rPr>
              <a:t>http://en.wikipedia.org/wiki/Data_Encryption_Standard</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 xmlns:p14="http://schemas.microsoft.com/office/powerpoint/2010/main" val="27034831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en-GB" dirty="0" smtClean="0"/>
              <a:t>Internet</a:t>
            </a:r>
          </a:p>
        </p:txBody>
      </p:sp>
      <p:sp>
        <p:nvSpPr>
          <p:cNvPr id="3" name="Subtitle 2"/>
          <p:cNvSpPr>
            <a:spLocks noGrp="1"/>
          </p:cNvSpPr>
          <p:nvPr>
            <p:ph type="subTitle" idx="1"/>
          </p:nvPr>
        </p:nvSpPr>
        <p:spPr>
          <a:xfrm>
            <a:off x="609600" y="5410200"/>
            <a:ext cx="7924800" cy="1026320"/>
          </a:xfrm>
        </p:spPr>
        <p:txBody>
          <a:bodyPr/>
          <a:lstStyle/>
          <a:p>
            <a:r>
              <a:rPr lang="en-US" dirty="0" smtClean="0"/>
              <a:t>Internet</a:t>
            </a:r>
            <a:r>
              <a:rPr lang="ru-RU" dirty="0" smtClean="0"/>
              <a:t>, </a:t>
            </a:r>
            <a:r>
              <a:rPr lang="en-US" dirty="0" smtClean="0"/>
              <a:t>protocols</a:t>
            </a:r>
            <a:r>
              <a:rPr lang="ru-RU" dirty="0" smtClean="0"/>
              <a:t>, </a:t>
            </a:r>
            <a:r>
              <a:rPr lang="en-US" dirty="0" smtClean="0"/>
              <a:t>services</a:t>
            </a:r>
            <a:r>
              <a:rPr lang="ru-RU" dirty="0" smtClean="0"/>
              <a:t>, </a:t>
            </a:r>
            <a:r>
              <a:rPr lang="ru-RU" dirty="0"/>
              <a:t>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5646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of the following is not </a:t>
            </a:r>
            <a:r>
              <a:rPr lang="en-US" dirty="0" smtClean="0">
                <a:effectLst/>
              </a:rPr>
              <a:t>internet protocol</a:t>
            </a:r>
            <a:r>
              <a:rPr lang="en-US" dirty="0">
                <a:effectLst/>
              </a:rPr>
              <a:t>:</a:t>
            </a:r>
            <a:endParaRPr lang="en-US" dirty="0"/>
          </a:p>
          <a:p>
            <a:pPr marL="871538" lvl="1" indent="-514350">
              <a:buFont typeface="+mj-lt"/>
              <a:buAutoNum type="alphaLcParenR"/>
            </a:pPr>
            <a:r>
              <a:rPr lang="bg-BG" dirty="0" smtClean="0">
                <a:effectLst/>
              </a:rPr>
              <a:t>FTP</a:t>
            </a:r>
            <a:endParaRPr lang="en-US" dirty="0" smtClean="0"/>
          </a:p>
          <a:p>
            <a:pPr marL="871538" lvl="1" indent="-514350">
              <a:buFont typeface="+mj-lt"/>
              <a:buAutoNum type="alphaLcParenR"/>
            </a:pPr>
            <a:r>
              <a:rPr lang="bg-BG" dirty="0" smtClean="0">
                <a:effectLst/>
              </a:rPr>
              <a:t>HTTP</a:t>
            </a:r>
            <a:endParaRPr lang="en-US" dirty="0" smtClean="0"/>
          </a:p>
          <a:p>
            <a:pPr marL="871538" lvl="1" indent="-514350">
              <a:buFont typeface="+mj-lt"/>
              <a:buAutoNum type="alphaLcParenR"/>
            </a:pPr>
            <a:r>
              <a:rPr lang="bg-BG" dirty="0" smtClean="0">
                <a:effectLst/>
              </a:rPr>
              <a:t>UDP</a:t>
            </a:r>
            <a:endParaRPr lang="en-US" dirty="0" smtClean="0"/>
          </a:p>
          <a:p>
            <a:pPr marL="871538" lvl="1" indent="-514350">
              <a:buFont typeface="+mj-lt"/>
              <a:buAutoNum type="alphaLcParenR"/>
            </a:pPr>
            <a:r>
              <a:rPr lang="en-US" dirty="0" smtClean="0">
                <a:effectLst/>
              </a:rPr>
              <a:t>SOAP</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
        <p:nvSpPr>
          <p:cNvPr id="5" name="Oval 4"/>
          <p:cNvSpPr/>
          <p:nvPr/>
        </p:nvSpPr>
        <p:spPr>
          <a:xfrm>
            <a:off x="533400" y="3429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All of the above are </a:t>
            </a:r>
            <a:r>
              <a:rPr lang="en-US" dirty="0" smtClean="0">
                <a:effectLst/>
              </a:rPr>
              <a:t>communications protocol but SOAP (Simple Object Access Protocol) is </a:t>
            </a:r>
            <a:r>
              <a:rPr lang="en-US" dirty="0">
                <a:effectLst/>
              </a:rPr>
              <a:t>a protocol specification for exchanging structured information in the implementation of Web Services in </a:t>
            </a:r>
            <a:r>
              <a:rPr lang="en-US" dirty="0" smtClean="0">
                <a:effectLst/>
              </a:rPr>
              <a:t>computer </a:t>
            </a:r>
            <a:r>
              <a:rPr lang="en-US" dirty="0">
                <a:effectLst/>
              </a:rPr>
              <a:t>networks.</a:t>
            </a:r>
            <a:endParaRPr lang="bg-BG" dirty="0" smtClean="0"/>
          </a:p>
          <a:p>
            <a:endParaRPr lang="en-US" dirty="0" smtClean="0"/>
          </a:p>
          <a:p>
            <a:r>
              <a:rPr lang="en-US" dirty="0" smtClean="0"/>
              <a:t>Reference</a:t>
            </a:r>
            <a:r>
              <a:rPr lang="bg-BG" dirty="0" smtClean="0"/>
              <a:t>:</a:t>
            </a:r>
            <a:endParaRPr lang="en-US" dirty="0" smtClean="0"/>
          </a:p>
          <a:p>
            <a:pPr lvl="1"/>
            <a:r>
              <a:rPr lang="bg-BG" sz="2800" u="sng" dirty="0">
                <a:effectLst/>
                <a:hlinkClick r:id="rId2"/>
              </a:rPr>
              <a:t>http://en.wikipedia.org/wiki/List_of_network_protocols </a:t>
            </a:r>
            <a:endParaRPr lang="en-US" sz="2800" dirty="0" smtClean="0"/>
          </a:p>
          <a:p>
            <a:pPr lvl="1"/>
            <a:r>
              <a:rPr lang="en-US" sz="2800" dirty="0" smtClean="0">
                <a:hlinkClick r:id="rId3"/>
              </a:rPr>
              <a:t>http://searchsoa.techtarget.com/definition/SOAP</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 xmlns:p14="http://schemas.microsoft.com/office/powerpoint/2010/main" val="25703360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en-US" dirty="0" smtClean="0"/>
              <a:t>Electronic communication and e-mail</a:t>
            </a:r>
            <a:br>
              <a:rPr lang="en-US" dirty="0" smtClean="0"/>
            </a:b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Social networks</a:t>
            </a:r>
            <a:r>
              <a:rPr lang="bg-BG" dirty="0" smtClean="0"/>
              <a:t>,</a:t>
            </a:r>
            <a:r>
              <a:rPr lang="en-US" dirty="0" smtClean="0"/>
              <a:t> forums</a:t>
            </a:r>
            <a:r>
              <a:rPr lang="bg-BG" dirty="0" smtClean="0"/>
              <a:t>,</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203187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GB" dirty="0" smtClean="0"/>
              <a:t>Which is the most popular game development language</a:t>
            </a:r>
            <a:r>
              <a:rPr lang="bg-BG" dirty="0" smtClean="0"/>
              <a:t>?</a:t>
            </a:r>
            <a:endParaRPr lang="en-US" dirty="0" smtClean="0"/>
          </a:p>
          <a:p>
            <a:pPr marL="871538" lvl="1" indent="-514350">
              <a:buFont typeface="+mj-lt"/>
              <a:buAutoNum type="alphaLcParenR"/>
            </a:pPr>
            <a:r>
              <a:rPr lang="en-US" dirty="0" smtClean="0"/>
              <a:t>Objective-C</a:t>
            </a:r>
          </a:p>
          <a:p>
            <a:pPr marL="871538" lvl="1" indent="-514350">
              <a:buFont typeface="+mj-lt"/>
              <a:buAutoNum type="alphaLcParenR"/>
            </a:pPr>
            <a:r>
              <a:rPr lang="en-US" dirty="0" smtClean="0"/>
              <a:t>C</a:t>
            </a:r>
            <a:r>
              <a:rPr lang="bg-BG" dirty="0" smtClean="0"/>
              <a:t>++</a:t>
            </a:r>
            <a:endParaRPr lang="en-US" dirty="0" smtClean="0"/>
          </a:p>
          <a:p>
            <a:pPr marL="871538" lvl="1" indent="-514350">
              <a:buFont typeface="+mj-lt"/>
              <a:buAutoNum type="alphaLcParenR"/>
            </a:pPr>
            <a:r>
              <a:rPr lang="en-US" dirty="0" smtClean="0"/>
              <a:t>Smalltalk</a:t>
            </a:r>
          </a:p>
          <a:p>
            <a:pPr marL="871538" lvl="1" indent="-514350">
              <a:buFont typeface="+mj-lt"/>
              <a:buAutoNum type="alphaLcParenR"/>
            </a:pPr>
            <a:r>
              <a:rPr lang="en-US" dirty="0" smtClean="0"/>
              <a:t>C#</a:t>
            </a:r>
          </a:p>
          <a:p>
            <a:pPr marL="871538" lvl="1" indent="-514350">
              <a:buFont typeface="+mj-lt"/>
              <a:buAutoNum type="alphaLcParenR"/>
            </a:pPr>
            <a:r>
              <a:rPr lang="en-US" dirty="0" smtClean="0"/>
              <a:t>Python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
        <p:nvSpPr>
          <p:cNvPr id="5" name="Oval 4"/>
          <p:cNvSpPr/>
          <p:nvPr/>
        </p:nvSpPr>
        <p:spPr>
          <a:xfrm>
            <a:off x="5334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is a proprietary, closed source, P2P </a:t>
            </a:r>
            <a:r>
              <a:rPr lang="en-US" dirty="0"/>
              <a:t>VoIP </a:t>
            </a:r>
            <a:r>
              <a:rPr lang="en-US" dirty="0" smtClean="0"/>
              <a:t> application layer protocol?</a:t>
            </a:r>
          </a:p>
          <a:p>
            <a:pPr marL="871538" lvl="1" indent="-514350">
              <a:buFont typeface="+mj-lt"/>
              <a:buAutoNum type="alphaLcParenR"/>
            </a:pPr>
            <a:r>
              <a:rPr lang="en-US" dirty="0" smtClean="0"/>
              <a:t>Skype protocol</a:t>
            </a:r>
            <a:endParaRPr lang="en-US" dirty="0"/>
          </a:p>
          <a:p>
            <a:pPr marL="871538" lvl="1" indent="-514350">
              <a:buFont typeface="+mj-lt"/>
              <a:buAutoNum type="alphaLcParenR"/>
            </a:pPr>
            <a:r>
              <a:rPr lang="en-US" dirty="0" smtClean="0"/>
              <a:t>HTTP</a:t>
            </a:r>
          </a:p>
          <a:p>
            <a:pPr marL="871538" lvl="1" indent="-514350">
              <a:buFont typeface="+mj-lt"/>
              <a:buAutoNum type="alphaLcParenR"/>
            </a:pPr>
            <a:r>
              <a:rPr lang="en-US" dirty="0" smtClean="0"/>
              <a:t>XMPP/Jingle</a:t>
            </a:r>
          </a:p>
          <a:p>
            <a:pPr marL="871538" lvl="1" indent="-514350">
              <a:buFont typeface="+mj-lt"/>
              <a:buAutoNum type="alphaLcParenR"/>
            </a:pPr>
            <a:r>
              <a:rPr lang="en-US" dirty="0" smtClean="0">
                <a:effectLst/>
              </a:rPr>
              <a:t>SMTP</a:t>
            </a:r>
          </a:p>
          <a:p>
            <a:pPr marL="871538" lvl="1" indent="-514350">
              <a:buFont typeface="+mj-lt"/>
              <a:buAutoNum type="alphaLcParenR"/>
            </a:pPr>
            <a:r>
              <a:rPr lang="en-US" dirty="0"/>
              <a:t>IAX</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
        <p:nvSpPr>
          <p:cNvPr id="5" name="Oval 4"/>
          <p:cNvSpPr/>
          <p:nvPr/>
        </p:nvSpPr>
        <p:spPr>
          <a:xfrm>
            <a:off x="495300" y="2133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78964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lvl="1"/>
            <a:r>
              <a:rPr lang="en-US" sz="2800" dirty="0" smtClean="0"/>
              <a:t>The Skype protocol is a </a:t>
            </a:r>
            <a:r>
              <a:rPr lang="en-US" sz="2800" u="sng" dirty="0" smtClean="0"/>
              <a:t>proprietary</a:t>
            </a:r>
            <a:r>
              <a:rPr lang="en-US" sz="2800" dirty="0" smtClean="0"/>
              <a:t>* Internet telephony (</a:t>
            </a:r>
            <a:r>
              <a:rPr lang="en-US" sz="2800" u="sng" dirty="0" smtClean="0"/>
              <a:t>VoIP</a:t>
            </a:r>
            <a:r>
              <a:rPr lang="en-US" sz="2800" dirty="0" smtClean="0"/>
              <a:t>) network based on </a:t>
            </a:r>
            <a:r>
              <a:rPr lang="en-US" sz="2800" u="sng" dirty="0" smtClean="0"/>
              <a:t>peer-to-peer</a:t>
            </a:r>
            <a:r>
              <a:rPr lang="en-US" sz="2800" dirty="0" smtClean="0"/>
              <a:t> architecture, used by Skype. Its specifications are not publicly available and official applications using the protocol are </a:t>
            </a:r>
            <a:r>
              <a:rPr lang="en-US" sz="2800" u="sng" dirty="0" smtClean="0"/>
              <a:t>closed-source</a:t>
            </a:r>
            <a:r>
              <a:rPr lang="en-US" sz="2800" dirty="0" smtClean="0"/>
              <a:t>.</a:t>
            </a:r>
          </a:p>
          <a:p>
            <a:pPr lvl="1"/>
            <a:r>
              <a:rPr lang="en-US" sz="2800" dirty="0" smtClean="0"/>
              <a:t>The other protocols in the list are either not VoIP, not P2P or open( not proprietary).</a:t>
            </a:r>
          </a:p>
          <a:p>
            <a:pPr lvl="1"/>
            <a:r>
              <a:rPr lang="en-US" sz="2400" i="1" dirty="0" smtClean="0"/>
              <a:t>*Proprietary - restricted from uses, such as modification, sharing, studying, redistribution, or reverse engineering.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Tree>
    <p:extLst>
      <p:ext uri="{BB962C8B-B14F-4D97-AF65-F5344CB8AC3E}">
        <p14:creationId xmlns="" xmlns:p14="http://schemas.microsoft.com/office/powerpoint/2010/main" val="20739021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en-US" dirty="0" smtClean="0"/>
              <a:t>How does WWW work?</a:t>
            </a:r>
            <a:r>
              <a:rPr lang="bg-BG" dirty="0" smtClean="0"/>
              <a:t> </a:t>
            </a:r>
            <a:r>
              <a:rPr lang="en-US" dirty="0" smtClean="0"/>
              <a:t>HTTP, GET</a:t>
            </a:r>
            <a:r>
              <a:rPr lang="bg-BG" dirty="0" smtClean="0"/>
              <a:t>,</a:t>
            </a:r>
            <a:r>
              <a:rPr lang="en-US" dirty="0" smtClean="0"/>
              <a:t> POST, URL, web browser</a:t>
            </a:r>
            <a:r>
              <a:rPr lang="bg-BG" dirty="0" smtClean="0"/>
              <a:t>, </a:t>
            </a:r>
            <a:r>
              <a:rPr lang="en-US" dirty="0" smtClean="0"/>
              <a:t>web pages</a:t>
            </a:r>
            <a:r>
              <a:rPr lang="bg-BG" dirty="0" smtClean="0"/>
              <a:t>, </a:t>
            </a:r>
            <a:r>
              <a:rPr lang="en-US" dirty="0" smtClean="0"/>
              <a:t>web site</a:t>
            </a:r>
            <a:r>
              <a:rPr lang="bg-BG" dirty="0" smtClean="0"/>
              <a:t>,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518166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is NOT true about Authoritative name server?</a:t>
            </a:r>
          </a:p>
          <a:p>
            <a:pPr marL="871538" lvl="1" indent="-514350">
              <a:buFont typeface="+mj-lt"/>
              <a:buAutoNum type="alphaLcParenR"/>
            </a:pPr>
            <a:r>
              <a:rPr lang="en-US" dirty="0" smtClean="0"/>
              <a:t>Returns </a:t>
            </a:r>
            <a:r>
              <a:rPr lang="en-US" dirty="0"/>
              <a:t>answers to queries about </a:t>
            </a:r>
            <a:r>
              <a:rPr lang="en-US" dirty="0" smtClean="0"/>
              <a:t>domain names</a:t>
            </a:r>
          </a:p>
          <a:p>
            <a:pPr marL="871538" lvl="1" indent="-514350">
              <a:buFont typeface="+mj-lt"/>
              <a:buAutoNum type="alphaLcParenR"/>
            </a:pPr>
            <a:r>
              <a:rPr lang="en-US" dirty="0" smtClean="0"/>
              <a:t>Can either be master or slave (replicas of master) </a:t>
            </a:r>
          </a:p>
          <a:p>
            <a:pPr marL="871538" lvl="1" indent="-514350">
              <a:buFont typeface="+mj-lt"/>
              <a:buAutoNum type="alphaLcParenR"/>
            </a:pPr>
            <a:r>
              <a:rPr lang="en-US" dirty="0" smtClean="0"/>
              <a:t>Only </a:t>
            </a:r>
            <a:r>
              <a:rPr lang="en-US" dirty="0"/>
              <a:t>returns answers to queries about domain names </a:t>
            </a:r>
            <a:r>
              <a:rPr lang="en-US" dirty="0" smtClean="0"/>
              <a:t>in </a:t>
            </a:r>
            <a:r>
              <a:rPr lang="en-US" dirty="0"/>
              <a:t>its configuration system</a:t>
            </a:r>
            <a:endParaRPr lang="en-US" dirty="0" smtClean="0"/>
          </a:p>
          <a:p>
            <a:pPr marL="871538" lvl="1" indent="-514350">
              <a:buFont typeface="+mj-lt"/>
              <a:buAutoNum type="alphaLcParenR"/>
            </a:pPr>
            <a:r>
              <a:rPr lang="en-US" dirty="0" smtClean="0"/>
              <a:t>Gives answers that were obtained via a regular DNS query to another name server.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95300" y="541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416367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smtClean="0"/>
              <a:t>An </a:t>
            </a:r>
            <a:r>
              <a:rPr lang="en-US" sz="2800" dirty="0"/>
              <a:t>authoritative name server </a:t>
            </a:r>
            <a:r>
              <a:rPr lang="en-US" sz="2800"/>
              <a:t>provides </a:t>
            </a:r>
            <a:r>
              <a:rPr lang="en-US" sz="2800" smtClean="0"/>
              <a:t>answers </a:t>
            </a:r>
            <a:r>
              <a:rPr lang="en-US" sz="2800" dirty="0"/>
              <a:t>to </a:t>
            </a:r>
            <a:r>
              <a:rPr lang="en-US" sz="2800" dirty="0" smtClean="0"/>
              <a:t>DNS </a:t>
            </a:r>
            <a:r>
              <a:rPr lang="en-US" sz="2800" dirty="0"/>
              <a:t>queries </a:t>
            </a:r>
            <a:r>
              <a:rPr lang="en-US" sz="2800" dirty="0" smtClean="0"/>
              <a:t>about domain names that have been configured by an original source, for example the domain administrator, in contrast to answers that were obtained via a regular DNS query to another name server.  Can be </a:t>
            </a:r>
            <a:r>
              <a:rPr lang="en-US" sz="2800" i="1" dirty="0" smtClean="0"/>
              <a:t>master</a:t>
            </a:r>
            <a:r>
              <a:rPr lang="en-US" sz="2800" dirty="0" smtClean="0"/>
              <a:t> or </a:t>
            </a:r>
            <a:r>
              <a:rPr lang="en-US" sz="2800" i="1" dirty="0" smtClean="0"/>
              <a:t>slave</a:t>
            </a:r>
            <a:r>
              <a:rPr lang="en-US" sz="2800" dirty="0" smtClean="0"/>
              <a:t>.</a:t>
            </a:r>
          </a:p>
          <a:p>
            <a:r>
              <a:rPr lang="en-US" dirty="0" smtClean="0"/>
              <a:t>Reference</a:t>
            </a:r>
            <a:r>
              <a:rPr lang="bg-BG" dirty="0" smtClean="0"/>
              <a:t>:</a:t>
            </a:r>
            <a:endParaRPr lang="en-US" dirty="0" smtClean="0"/>
          </a:p>
          <a:p>
            <a:pPr lvl="1"/>
            <a:r>
              <a:rPr lang="en-US" sz="2800" dirty="0" smtClean="0">
                <a:hlinkClick r:id="rId2"/>
              </a:rPr>
              <a:t>http</a:t>
            </a:r>
            <a:r>
              <a:rPr lang="en-US" sz="2800" dirty="0">
                <a:hlinkClick r:id="rId2"/>
              </a:rPr>
              <a:t>://www.dnsknowledge.com/whatis/authoritative-name-server/</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 xmlns:p14="http://schemas.microsoft.com/office/powerpoint/2010/main" val="32777885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Web Front-end and Design</a:t>
            </a:r>
            <a:endParaRPr lang="en-US" dirty="0"/>
          </a:p>
        </p:txBody>
      </p:sp>
      <p:sp>
        <p:nvSpPr>
          <p:cNvPr id="3" name="Subtitle 2"/>
          <p:cNvSpPr>
            <a:spLocks noGrp="1"/>
          </p:cNvSpPr>
          <p:nvPr>
            <p:ph type="subTitle" idx="1"/>
          </p:nvPr>
        </p:nvSpPr>
        <p:spPr>
          <a:xfrm>
            <a:off x="609600" y="5410200"/>
            <a:ext cx="7924800" cy="873920"/>
          </a:xfrm>
        </p:spPr>
        <p:txBody>
          <a:bodyPr/>
          <a:lstStyle/>
          <a:p>
            <a:r>
              <a:rPr lang="en-US" dirty="0" smtClean="0"/>
              <a:t>Web design, HTML, CSS, text, graphics, references, tables, forms,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 xmlns:p14="http://schemas.microsoft.com/office/powerpoint/2010/main" val="25565499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CMS is based on Microsoft technology</a:t>
            </a:r>
            <a:r>
              <a:rPr lang="ru-RU" dirty="0" smtClean="0"/>
              <a:t>:</a:t>
            </a:r>
            <a:endParaRPr lang="en-US" dirty="0" smtClean="0"/>
          </a:p>
          <a:p>
            <a:pPr marL="871538" lvl="1" indent="-514350">
              <a:buFont typeface="+mj-lt"/>
              <a:buAutoNum type="alphaLcParenR"/>
            </a:pPr>
            <a:r>
              <a:rPr lang="en-US" dirty="0" err="1" smtClean="0"/>
              <a:t>Drupal</a:t>
            </a:r>
            <a:endParaRPr lang="en-US" dirty="0" smtClean="0"/>
          </a:p>
          <a:p>
            <a:pPr marL="871538" lvl="1" indent="-514350">
              <a:buFont typeface="+mj-lt"/>
              <a:buAutoNum type="alphaLcParenR"/>
            </a:pPr>
            <a:r>
              <a:rPr lang="en-US" dirty="0" err="1" smtClean="0"/>
              <a:t>DotNetNuke</a:t>
            </a:r>
            <a:endParaRPr lang="en-US" dirty="0" smtClean="0"/>
          </a:p>
          <a:p>
            <a:pPr marL="871538" lvl="1" indent="-514350">
              <a:buFont typeface="+mj-lt"/>
              <a:buAutoNum type="alphaLcParenR"/>
            </a:pPr>
            <a:r>
              <a:rPr lang="en-US" dirty="0" err="1" smtClean="0"/>
              <a:t>Joomla</a:t>
            </a:r>
            <a:endParaRPr lang="en-US" dirty="0" smtClean="0"/>
          </a:p>
          <a:p>
            <a:pPr marL="871538" lvl="1" indent="-514350">
              <a:buFont typeface="+mj-lt"/>
              <a:buAutoNum type="alphaLcParenR"/>
            </a:pPr>
            <a:r>
              <a:rPr lang="en-US" dirty="0" err="1" smtClean="0"/>
              <a:t>Wordpress</a:t>
            </a:r>
            <a:endParaRPr lang="en-US" dirty="0" smtClean="0"/>
          </a:p>
          <a:p>
            <a:pPr marL="871538" lvl="1" indent="-514350">
              <a:buFont typeface="+mj-lt"/>
              <a:buAutoNum type="alphaLcParenR"/>
            </a:pPr>
            <a:r>
              <a:rPr lang="en-US" dirty="0" err="1" smtClean="0"/>
              <a:t>TextPattern</a:t>
            </a:r>
            <a:endParaRPr lang="en-US" dirty="0" smtClean="0"/>
          </a:p>
          <a:p>
            <a:pPr marL="871538" lvl="1" indent="-514350">
              <a:buFont typeface="+mj-lt"/>
              <a:buAutoNum type="alphaLcParenR"/>
            </a:pPr>
            <a:r>
              <a:rPr lang="en-US" dirty="0" err="1" smtClean="0"/>
              <a:t>SilverStripe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
        <p:nvSpPr>
          <p:cNvPr id="5" name="Oval 4"/>
          <p:cNvSpPr/>
          <p:nvPr/>
        </p:nvSpPr>
        <p:spPr>
          <a:xfrm>
            <a:off x="4572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err="1" smtClean="0"/>
              <a:t>DotNetNuke</a:t>
            </a:r>
            <a:r>
              <a:rPr lang="en-US" dirty="0" smtClean="0"/>
              <a:t> (DNN) is based on ASP.NET</a:t>
            </a:r>
            <a:r>
              <a:rPr lang="bg-BG" dirty="0" smtClean="0"/>
              <a:t>, </a:t>
            </a:r>
            <a:r>
              <a:rPr lang="en-US" dirty="0" smtClean="0"/>
              <a:t>the rest are written in</a:t>
            </a:r>
            <a:r>
              <a:rPr lang="bg-BG" dirty="0" smtClean="0"/>
              <a:t> </a:t>
            </a:r>
            <a:r>
              <a:rPr lang="en-US" dirty="0" smtClean="0"/>
              <a:t>PHP.</a:t>
            </a:r>
          </a:p>
          <a:p>
            <a:pPr>
              <a:buNone/>
            </a:pPr>
            <a:endParaRPr lang="bg-BG" dirty="0" smtClean="0"/>
          </a:p>
          <a:p>
            <a:r>
              <a:rPr lang="en-US" dirty="0" smtClean="0"/>
              <a:t>Reference</a:t>
            </a:r>
            <a:r>
              <a:rPr lang="bg-BG" dirty="0" smtClean="0"/>
              <a:t>:</a:t>
            </a:r>
            <a:endParaRPr lang="en-US" dirty="0" smtClean="0"/>
          </a:p>
          <a:p>
            <a:pPr lvl="1"/>
            <a:r>
              <a:rPr lang="en-US" sz="2400" dirty="0" smtClean="0">
                <a:hlinkClick r:id="rId2"/>
              </a:rPr>
              <a:t>http://en.wikipedia.org/wiki/DotNetNuke</a:t>
            </a:r>
            <a:endParaRPr lang="en-US" sz="2400" dirty="0" smtClean="0"/>
          </a:p>
          <a:p>
            <a:pPr lvl="1"/>
            <a:r>
              <a:rPr lang="en-US" sz="2400" dirty="0" smtClean="0">
                <a:hlinkClick r:id="rId3"/>
              </a:rPr>
              <a:t>http://www.makeuseof.com/tag/10-popular-content-management-systems-online/</a:t>
            </a:r>
            <a:endParaRPr lang="en-US" sz="2400" dirty="0" smtClean="0"/>
          </a:p>
          <a:p>
            <a:pPr lvl="1"/>
            <a:r>
              <a:rPr lang="en-US" sz="2400" dirty="0" smtClean="0">
                <a:hlinkClick r:id="rId4"/>
              </a:rPr>
              <a:t>http://net.tutsplus.com/articles/web-roundups/top-10-most-usable-content-management-systems/</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Tree>
    <p:extLst>
      <p:ext uri="{BB962C8B-B14F-4D97-AF65-F5344CB8AC3E}">
        <p14:creationId xmlns="" xmlns:p14="http://schemas.microsoft.com/office/powerpoint/2010/main" val="12535543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Web scripting languages</a:t>
            </a:r>
            <a:endParaRPr lang="en-US" dirty="0"/>
          </a:p>
        </p:txBody>
      </p:sp>
      <p:sp>
        <p:nvSpPr>
          <p:cNvPr id="3" name="Subtitle 2"/>
          <p:cNvSpPr>
            <a:spLocks noGrp="1"/>
          </p:cNvSpPr>
          <p:nvPr>
            <p:ph type="subTitle" idx="1"/>
          </p:nvPr>
        </p:nvSpPr>
        <p:spPr>
          <a:xfrm>
            <a:off x="609600" y="4760120"/>
            <a:ext cx="7924800" cy="1564480"/>
          </a:xfrm>
        </p:spPr>
        <p:txBody>
          <a:bodyPr/>
          <a:lstStyle/>
          <a:p>
            <a:r>
              <a:rPr lang="en-US" dirty="0" smtClean="0"/>
              <a:t>Development of scripts with JavaScript, basic JavaScript constructs, operators, objects, manipulation of DOM tree</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 xmlns:p14="http://schemas.microsoft.com/office/powerpoint/2010/main" val="4870736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In the context of web development, which of the following languages is typically run on the client side:</a:t>
            </a:r>
            <a:r>
              <a:rPr lang="ru-RU" dirty="0" smtClean="0"/>
              <a:t> </a:t>
            </a:r>
            <a:endParaRPr lang="en-US" dirty="0" smtClean="0"/>
          </a:p>
          <a:p>
            <a:pPr marL="871538" lvl="1" indent="-514350">
              <a:buFont typeface="+mj-lt"/>
              <a:buAutoNum type="alphaLcParenR"/>
            </a:pPr>
            <a:r>
              <a:rPr lang="en-US" dirty="0" smtClean="0"/>
              <a:t>Ruby</a:t>
            </a:r>
            <a:endParaRPr lang="en-US" dirty="0" smtClean="0"/>
          </a:p>
          <a:p>
            <a:pPr marL="871538" lvl="1" indent="-514350">
              <a:buFont typeface="+mj-lt"/>
              <a:buAutoNum type="alphaLcParenR"/>
            </a:pPr>
            <a:r>
              <a:rPr lang="en-US" dirty="0" smtClean="0"/>
              <a:t>Python </a:t>
            </a:r>
          </a:p>
          <a:p>
            <a:pPr marL="871538" lvl="1" indent="-514350">
              <a:buFont typeface="+mj-lt"/>
              <a:buAutoNum type="alphaLcParenR"/>
            </a:pPr>
            <a:r>
              <a:rPr lang="en-US" dirty="0" smtClean="0"/>
              <a:t>PHP</a:t>
            </a:r>
          </a:p>
          <a:p>
            <a:pPr marL="871538" lvl="1" indent="-514350">
              <a:buFont typeface="+mj-lt"/>
              <a:buAutoNum type="alphaLcParenR"/>
            </a:pPr>
            <a:r>
              <a:rPr lang="en-US" dirty="0" smtClean="0"/>
              <a:t>JavaScript</a:t>
            </a:r>
            <a:endParaRPr lang="en-US" dirty="0" smtClean="0"/>
          </a:p>
          <a:p>
            <a:pPr marL="871538" lvl="1" indent="-514350">
              <a:buFont typeface="+mj-lt"/>
              <a:buAutoNum type="alphaLcParenR"/>
            </a:pPr>
            <a:r>
              <a:rPr lang="en-US" dirty="0" smtClean="0"/>
              <a:t>Perl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
        <p:nvSpPr>
          <p:cNvPr id="5" name="Oval 4"/>
          <p:cNvSpPr/>
          <p:nvPr/>
        </p:nvSpPr>
        <p:spPr>
          <a:xfrm>
            <a:off x="457200" y="4495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Answer</a:t>
            </a:r>
            <a:endParaRPr lang="en-US" dirty="0"/>
          </a:p>
        </p:txBody>
      </p:sp>
      <p:sp>
        <p:nvSpPr>
          <p:cNvPr id="3" name="Content Placeholder 2"/>
          <p:cNvSpPr>
            <a:spLocks noGrp="1"/>
          </p:cNvSpPr>
          <p:nvPr>
            <p:ph idx="1"/>
          </p:nvPr>
        </p:nvSpPr>
        <p:spPr/>
        <p:txBody>
          <a:bodyPr/>
          <a:lstStyle/>
          <a:p>
            <a:r>
              <a:rPr lang="en-US" dirty="0" smtClean="0"/>
              <a:t>C++</a:t>
            </a:r>
            <a:endParaRPr lang="bg-BG" dirty="0" smtClean="0"/>
          </a:p>
          <a:p>
            <a:pPr lvl="1"/>
            <a:r>
              <a:rPr lang="en-US" dirty="0" smtClean="0"/>
              <a:t>C++ is used when you have to program applications that require very close work with the hardware or that have special performance requirements (like 3D games).</a:t>
            </a:r>
          </a:p>
          <a:p>
            <a:r>
              <a:rPr lang="en-GB" dirty="0" smtClean="0"/>
              <a:t>Reference</a:t>
            </a:r>
            <a:r>
              <a:rPr lang="bg-BG" dirty="0" smtClean="0"/>
              <a:t>:</a:t>
            </a:r>
            <a:endParaRPr lang="en-US" dirty="0" smtClean="0"/>
          </a:p>
          <a:p>
            <a:pPr lvl="1"/>
            <a:r>
              <a:rPr lang="en-US" sz="2800" dirty="0" smtClean="0">
                <a:hlinkClick r:id="rId2"/>
              </a:rPr>
              <a:t>http://en.wikipedia.org/wiki/Game_programming</a:t>
            </a:r>
            <a:endParaRPr lang="bg-BG" sz="2800" dirty="0" smtClean="0"/>
          </a:p>
          <a:p>
            <a:pPr lvl="1"/>
            <a:endParaRPr lang="en-US" sz="2800" dirty="0" smtClean="0"/>
          </a:p>
          <a:p>
            <a:pPr lvl="1">
              <a:buNone/>
            </a:pP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Tree>
    <p:extLst>
      <p:ext uri="{BB962C8B-B14F-4D97-AF65-F5344CB8AC3E}">
        <p14:creationId xmlns="" xmlns:p14="http://schemas.microsoft.com/office/powerpoint/2010/main" val="17808592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Although</a:t>
            </a:r>
            <a:r>
              <a:rPr lang="bg-BG" dirty="0" smtClean="0"/>
              <a:t> </a:t>
            </a:r>
            <a:r>
              <a:rPr lang="en-US" dirty="0" smtClean="0"/>
              <a:t>JavaScript can run server side</a:t>
            </a:r>
            <a:r>
              <a:rPr lang="bg-BG" dirty="0" smtClean="0"/>
              <a:t>, </a:t>
            </a:r>
            <a:r>
              <a:rPr lang="en-US" dirty="0" smtClean="0"/>
              <a:t>from the languages listed as answers</a:t>
            </a:r>
            <a:r>
              <a:rPr lang="bg-BG" dirty="0" smtClean="0"/>
              <a:t>, </a:t>
            </a:r>
            <a:r>
              <a:rPr lang="en-US" dirty="0" smtClean="0"/>
              <a:t>only JavaScript can run on the client (in the web browser)</a:t>
            </a:r>
            <a:r>
              <a:rPr lang="bg-BG" dirty="0" smtClean="0"/>
              <a:t>.</a:t>
            </a:r>
            <a:endParaRPr lang="en-US" dirty="0" smtClean="0"/>
          </a:p>
          <a:p>
            <a:r>
              <a:rPr lang="en-US" dirty="0" smtClean="0"/>
              <a:t>Reference</a:t>
            </a:r>
            <a:r>
              <a:rPr lang="bg-BG" dirty="0" smtClean="0"/>
              <a:t>:</a:t>
            </a:r>
            <a:endParaRPr lang="en-US" dirty="0" smtClean="0"/>
          </a:p>
          <a:p>
            <a:pPr lvl="1"/>
            <a:r>
              <a:rPr lang="en-US" sz="2400" dirty="0" smtClean="0">
                <a:hlinkClick r:id="rId2"/>
              </a:rPr>
              <a:t>http://stackoverflow.com/questions/15270648/client-side-scripting-and-server-side-scripting-languages</a:t>
            </a:r>
            <a:endParaRPr lang="en-US" sz="2400" dirty="0" smtClean="0"/>
          </a:p>
          <a:p>
            <a:pPr lvl="1"/>
            <a:r>
              <a:rPr lang="en-US" sz="2400" dirty="0" smtClean="0">
                <a:hlinkClick r:id="rId3"/>
              </a:rPr>
              <a:t>what-are-the-difference-between-server-side-and-client-side-programming</a:t>
            </a:r>
            <a:endParaRPr lang="en-US" sz="2400" dirty="0" smtClean="0"/>
          </a:p>
          <a:p>
            <a:pPr lvl="1"/>
            <a:r>
              <a:rPr lang="en-US" sz="2400" dirty="0" smtClean="0">
                <a:hlinkClick r:id="rId4"/>
              </a:rPr>
              <a:t>http://www.codeconquest.com/website/client-side-vs-server-side/</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 xmlns:p14="http://schemas.microsoft.com/office/powerpoint/2010/main" val="32694984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en-US" sz="3600" dirty="0" err="1" smtClean="0"/>
              <a:t>Telerik</a:t>
            </a:r>
            <a:r>
              <a:rPr lang="en-US" sz="3600" dirty="0" smtClean="0"/>
              <a:t> </a:t>
            </a:r>
            <a:r>
              <a:rPr lang="en-US" sz="3600" dirty="0" err="1" smtClean="0"/>
              <a:t>Acadamy</a:t>
            </a:r>
            <a:r>
              <a:rPr lang="en-US" sz="3600" dirty="0" smtClean="0"/>
              <a:t> for students</a:t>
            </a:r>
            <a:endParaRPr lang="bg-BG" sz="3600" dirty="0"/>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Tree>
    <p:extLst>
      <p:ext uri="{BB962C8B-B14F-4D97-AF65-F5344CB8AC3E}">
        <p14:creationId xmlns="" xmlns:p14="http://schemas.microsoft.com/office/powerpoint/2010/main" val="69559813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en-US" dirty="0" smtClean="0"/>
              <a:t>Rules for working with and supporting computer systems</a:t>
            </a:r>
            <a:endParaRPr lang="en-US" dirty="0"/>
          </a:p>
        </p:txBody>
      </p:sp>
      <p:sp>
        <p:nvSpPr>
          <p:cNvPr id="3" name="Subtitle 2"/>
          <p:cNvSpPr>
            <a:spLocks noGrp="1"/>
          </p:cNvSpPr>
          <p:nvPr>
            <p:ph type="subTitle" idx="1"/>
          </p:nvPr>
        </p:nvSpPr>
        <p:spPr>
          <a:xfrm>
            <a:off x="609600" y="2895600"/>
            <a:ext cx="7924800" cy="569120"/>
          </a:xfrm>
        </p:spPr>
        <p:txBody>
          <a:bodyPr/>
          <a:lstStyle/>
          <a:p>
            <a:r>
              <a:rPr lang="en-US" dirty="0" smtClean="0"/>
              <a:t>Installing</a:t>
            </a:r>
            <a:r>
              <a:rPr lang="bg-BG" dirty="0" smtClean="0"/>
              <a:t>, </a:t>
            </a:r>
            <a:r>
              <a:rPr lang="en-US" dirty="0" smtClean="0"/>
              <a:t>usage</a:t>
            </a:r>
            <a:r>
              <a:rPr lang="bg-BG" dirty="0" smtClean="0"/>
              <a:t>, </a:t>
            </a:r>
            <a:r>
              <a:rPr lang="en-US" dirty="0" smtClean="0"/>
              <a:t>support</a:t>
            </a:r>
            <a:r>
              <a:rPr lang="bg-BG" dirty="0" smtClean="0"/>
              <a:t>,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8912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You have set a BIOS password on a personal computer. How will you restart the BIOS if you have forgotten the password?</a:t>
            </a:r>
          </a:p>
          <a:p>
            <a:pPr marL="871538" lvl="1" indent="-514350">
              <a:buFont typeface="+mj-lt"/>
              <a:buAutoNum type="alphaLcParenR"/>
            </a:pPr>
            <a:r>
              <a:rPr lang="en-US" dirty="0" smtClean="0"/>
              <a:t>I will reinstall the operating system</a:t>
            </a:r>
          </a:p>
          <a:p>
            <a:pPr marL="871538" lvl="1" indent="-514350">
              <a:buFont typeface="+mj-lt"/>
              <a:buAutoNum type="alphaLcParenR"/>
            </a:pPr>
            <a:r>
              <a:rPr lang="en-US" dirty="0" smtClean="0"/>
              <a:t>I will remove the processor and mount it back</a:t>
            </a:r>
          </a:p>
          <a:p>
            <a:pPr marL="871538" lvl="1" indent="-514350">
              <a:buFont typeface="+mj-lt"/>
              <a:buAutoNum type="alphaLcParenR"/>
            </a:pPr>
            <a:r>
              <a:rPr lang="en-US" dirty="0" smtClean="0"/>
              <a:t>I will search for a jumper called CMOS, move it and put it back </a:t>
            </a:r>
          </a:p>
          <a:p>
            <a:pPr marL="871538" lvl="1" indent="-514350">
              <a:buFont typeface="+mj-lt"/>
              <a:buAutoNum type="alphaLcParenR"/>
            </a:pPr>
            <a:r>
              <a:rPr lang="en-US" dirty="0" smtClean="0"/>
              <a:t>I will remove the RAM and the HDD and put them back</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495300" y="3886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600" dirty="0"/>
              <a:t>The BIOS is the basic instruction set that "teaches" the computer how to access its media. If the </a:t>
            </a:r>
            <a:r>
              <a:rPr lang="en-US" sz="2600" dirty="0" smtClean="0"/>
              <a:t>BIOS </a:t>
            </a:r>
            <a:r>
              <a:rPr lang="en-US" sz="2600" dirty="0"/>
              <a:t>is password protected, the computer will not function without the password. BIOS </a:t>
            </a:r>
            <a:r>
              <a:rPr lang="en-US" sz="2600" dirty="0" smtClean="0"/>
              <a:t>passwords </a:t>
            </a:r>
            <a:r>
              <a:rPr lang="en-US" sz="2600" dirty="0"/>
              <a:t>are used in two ways: To prevent modification of the BIOS settings and to completely </a:t>
            </a:r>
            <a:r>
              <a:rPr lang="en-US" sz="2600" dirty="0" smtClean="0"/>
              <a:t> stop </a:t>
            </a:r>
            <a:r>
              <a:rPr lang="en-US" sz="2600" dirty="0"/>
              <a:t>the computer from booting. </a:t>
            </a:r>
          </a:p>
          <a:p>
            <a:endParaRPr lang="en-US" dirty="0" smtClean="0"/>
          </a:p>
          <a:p>
            <a:r>
              <a:rPr lang="en-US" sz="2800" dirty="0"/>
              <a:t>Reference </a:t>
            </a:r>
            <a:r>
              <a:rPr lang="bg-BG" sz="2600" dirty="0" smtClean="0"/>
              <a:t>:</a:t>
            </a:r>
            <a:endParaRPr lang="en-US" sz="2600" dirty="0" smtClean="0"/>
          </a:p>
          <a:p>
            <a:pPr lvl="1"/>
            <a:r>
              <a:rPr lang="bg-BG" sz="2000" u="sng" dirty="0">
                <a:effectLst/>
                <a:hlinkClick r:id="rId2"/>
              </a:rPr>
              <a:t>http://www.wikihow.com/Break-a-BIOS-Password</a:t>
            </a:r>
            <a:endParaRPr lang="bg-BG" sz="2000" u="sng" dirty="0">
              <a:effectLst/>
            </a:endParaRPr>
          </a:p>
          <a:p>
            <a:pPr lvl="1"/>
            <a:r>
              <a:rPr lang="en-US" sz="2000" dirty="0">
                <a:hlinkClick r:id="rId3"/>
              </a:rPr>
              <a:t>http://cryptome.org/isp-spy/bios-spy.pdf</a:t>
            </a:r>
            <a:endParaRPr lang="bg-BG" sz="20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 xmlns:p14="http://schemas.microsoft.com/office/powerpoint/2010/main" val="334623177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5788</TotalTime>
  <Words>1811</Words>
  <Application>Microsoft Office PowerPoint</Application>
  <PresentationFormat>On-screen Show (4:3)</PresentationFormat>
  <Paragraphs>342</Paragraphs>
  <Slides>61</Slides>
  <Notes>0</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Telerik Academy</vt:lpstr>
      <vt:lpstr>Computer systems (hardware)</vt:lpstr>
      <vt:lpstr>Question</vt:lpstr>
      <vt:lpstr>Answer</vt:lpstr>
      <vt:lpstr>Computer programs (software)</vt:lpstr>
      <vt:lpstr>Question</vt:lpstr>
      <vt:lpstr>Answer</vt:lpstr>
      <vt:lpstr>Rules for working with and supporting computer systems</vt:lpstr>
      <vt:lpstr>Question</vt:lpstr>
      <vt:lpstr>Answer</vt:lpstr>
      <vt:lpstr>Means of data transfer in IT, Numeral systems</vt:lpstr>
      <vt:lpstr>Question</vt:lpstr>
      <vt:lpstr>Answer</vt:lpstr>
      <vt:lpstr>Operational Systems</vt:lpstr>
      <vt:lpstr>Question</vt:lpstr>
      <vt:lpstr>Answer</vt:lpstr>
      <vt:lpstr>Software engineering and project development</vt:lpstr>
      <vt:lpstr>Question</vt:lpstr>
      <vt:lpstr>Answer</vt:lpstr>
      <vt:lpstr>Compressing and decompressing data</vt:lpstr>
      <vt:lpstr>Question</vt:lpstr>
      <vt:lpstr>Answer</vt:lpstr>
      <vt:lpstr>Text processing software and file formats </vt:lpstr>
      <vt:lpstr>Question</vt:lpstr>
      <vt:lpstr>Answer</vt:lpstr>
      <vt:lpstr>Computer graphics</vt:lpstr>
      <vt:lpstr>Question</vt:lpstr>
      <vt:lpstr>Answer</vt:lpstr>
      <vt:lpstr>Databases</vt:lpstr>
      <vt:lpstr>Question</vt:lpstr>
      <vt:lpstr>Answer</vt:lpstr>
      <vt:lpstr>Information systems</vt:lpstr>
      <vt:lpstr>Question</vt:lpstr>
      <vt:lpstr>Answer</vt:lpstr>
      <vt:lpstr>Security</vt:lpstr>
      <vt:lpstr>Question</vt:lpstr>
      <vt:lpstr>Answer</vt:lpstr>
      <vt:lpstr>Presentation making &amp; Presentation skills</vt:lpstr>
      <vt:lpstr>Question</vt:lpstr>
      <vt:lpstr>Answer</vt:lpstr>
      <vt:lpstr>Multimedia</vt:lpstr>
      <vt:lpstr>Question</vt:lpstr>
      <vt:lpstr>Answer</vt:lpstr>
      <vt:lpstr>Computer networks</vt:lpstr>
      <vt:lpstr>Question</vt:lpstr>
      <vt:lpstr>Answer</vt:lpstr>
      <vt:lpstr>Internet</vt:lpstr>
      <vt:lpstr>Question</vt:lpstr>
      <vt:lpstr>Answer</vt:lpstr>
      <vt:lpstr>Electronic communication and e-mail </vt:lpstr>
      <vt:lpstr>Question</vt:lpstr>
      <vt:lpstr>Answer</vt:lpstr>
      <vt:lpstr>World Wide Web (WWW)</vt:lpstr>
      <vt:lpstr>Question</vt:lpstr>
      <vt:lpstr>Answer</vt:lpstr>
      <vt:lpstr>Web Front-end and Design</vt:lpstr>
      <vt:lpstr>Question</vt:lpstr>
      <vt:lpstr>Answer</vt:lpstr>
      <vt:lpstr>Web scripting languages</vt:lpstr>
      <vt:lpstr>Question</vt:lpstr>
      <vt:lpstr>Answer</vt:lpstr>
      <vt:lpstr>Telerik Acadamy for students</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JR</cp:lastModifiedBy>
  <cp:revision>652</cp:revision>
  <dcterms:created xsi:type="dcterms:W3CDTF">2007-12-08T16:03:35Z</dcterms:created>
  <dcterms:modified xsi:type="dcterms:W3CDTF">2013-11-27T08:21:17Z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